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71" r:id="rId2"/>
    <p:sldId id="624" r:id="rId3"/>
    <p:sldId id="605" r:id="rId4"/>
    <p:sldId id="655" r:id="rId5"/>
    <p:sldId id="606" r:id="rId6"/>
    <p:sldId id="607" r:id="rId7"/>
    <p:sldId id="665" r:id="rId8"/>
    <p:sldId id="656" r:id="rId9"/>
    <p:sldId id="645" r:id="rId10"/>
    <p:sldId id="609" r:id="rId11"/>
    <p:sldId id="657" r:id="rId12"/>
    <p:sldId id="666" r:id="rId13"/>
    <p:sldId id="658" r:id="rId14"/>
    <p:sldId id="647" r:id="rId15"/>
    <p:sldId id="648" r:id="rId16"/>
    <p:sldId id="649" r:id="rId17"/>
    <p:sldId id="667" r:id="rId18"/>
    <p:sldId id="650" r:id="rId19"/>
    <p:sldId id="662" r:id="rId20"/>
    <p:sldId id="660" r:id="rId21"/>
    <p:sldId id="614" r:id="rId22"/>
    <p:sldId id="653" r:id="rId23"/>
    <p:sldId id="622" r:id="rId24"/>
    <p:sldId id="651" r:id="rId25"/>
    <p:sldId id="664" r:id="rId26"/>
    <p:sldId id="608" r:id="rId27"/>
    <p:sldId id="654" r:id="rId28"/>
    <p:sldId id="611" r:id="rId29"/>
    <p:sldId id="668" r:id="rId30"/>
    <p:sldId id="612" r:id="rId31"/>
    <p:sldId id="636" r:id="rId32"/>
    <p:sldId id="629" r:id="rId33"/>
    <p:sldId id="627" r:id="rId34"/>
    <p:sldId id="669" r:id="rId35"/>
    <p:sldId id="670" r:id="rId36"/>
    <p:sldId id="618" r:id="rId37"/>
    <p:sldId id="601" r:id="rId38"/>
  </p:sldIdLst>
  <p:sldSz cx="12192000" cy="6858000"/>
  <p:notesSz cx="6797675" cy="9928225"/>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66"/>
    <a:srgbClr val="006600"/>
    <a:srgbClr val="115BDF"/>
    <a:srgbClr val="D7F8D2"/>
    <a:srgbClr val="FAD0F4"/>
    <a:srgbClr val="2508B8"/>
    <a:srgbClr val="EED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24" autoAdjust="0"/>
  </p:normalViewPr>
  <p:slideViewPr>
    <p:cSldViewPr>
      <p:cViewPr varScale="1">
        <p:scale>
          <a:sx n="93" d="100"/>
          <a:sy n="93" d="100"/>
        </p:scale>
        <p:origin x="54" y="279"/>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3FDB7B-C669-4AEC-A910-169A03D4E6D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B2311E8-4349-46EA-83D4-FE14BC4A3BE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1B73709-8237-4890-A981-D5F378DCDF13}" type="datetimeFigureOut">
              <a:rPr lang="en-US"/>
              <a:pPr>
                <a:defRPr/>
              </a:pPr>
              <a:t>6/26/2019</a:t>
            </a:fld>
            <a:endParaRPr lang="en-US"/>
          </a:p>
        </p:txBody>
      </p:sp>
      <p:sp>
        <p:nvSpPr>
          <p:cNvPr id="4" name="Footer Placeholder 3">
            <a:extLst>
              <a:ext uri="{FF2B5EF4-FFF2-40B4-BE49-F238E27FC236}">
                <a16:creationId xmlns:a16="http://schemas.microsoft.com/office/drawing/2014/main" id="{51C6BD56-04AE-4F0C-B5CE-F9C7893512C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9EA196A-57DC-422C-A445-DDD15823905E}"/>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9FD0FA-315D-4834-8C3F-AE4CB9D3CF1E}"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7BA548C-07B8-4B49-BEB5-DD025D836582}"/>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16387" name="Rectangle 3">
            <a:extLst>
              <a:ext uri="{FF2B5EF4-FFF2-40B4-BE49-F238E27FC236}">
                <a16:creationId xmlns:a16="http://schemas.microsoft.com/office/drawing/2014/main" id="{2AE69222-A218-4CF7-BEC5-C794835F450B}"/>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2052" name="Rectangle 4">
            <a:extLst>
              <a:ext uri="{FF2B5EF4-FFF2-40B4-BE49-F238E27FC236}">
                <a16:creationId xmlns:a16="http://schemas.microsoft.com/office/drawing/2014/main" id="{D20192F2-9F42-44AB-9183-B79A61D56C7B}"/>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1FBA471A-9A50-45FE-8D37-5137FDECD079}"/>
              </a:ext>
            </a:extLst>
          </p:cNvPr>
          <p:cNvSpPr>
            <a:spLocks noGrp="1" noChangeArrowheads="1"/>
          </p:cNvSpPr>
          <p:nvPr>
            <p:ph type="body" sz="quarter" idx="3"/>
          </p:nvPr>
        </p:nvSpPr>
        <p:spPr bwMode="auto">
          <a:xfrm>
            <a:off x="679450" y="4716463"/>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6390" name="Rectangle 6">
            <a:extLst>
              <a:ext uri="{FF2B5EF4-FFF2-40B4-BE49-F238E27FC236}">
                <a16:creationId xmlns:a16="http://schemas.microsoft.com/office/drawing/2014/main" id="{6A379987-8803-484C-BE7E-0779F9927A8D}"/>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16391" name="Rectangle 7">
            <a:extLst>
              <a:ext uri="{FF2B5EF4-FFF2-40B4-BE49-F238E27FC236}">
                <a16:creationId xmlns:a16="http://schemas.microsoft.com/office/drawing/2014/main" id="{CB46C3BD-8C9A-4DD5-B73F-90ECBF929F53}"/>
              </a:ext>
            </a:extLst>
          </p:cNvPr>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A5242E-2181-45C2-AD29-8C636648376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CFD40E05-E88C-438E-908B-F9470F445267}"/>
              </a:ext>
            </a:extLst>
          </p:cNvPr>
          <p:cNvSpPr>
            <a:spLocks noGrp="1" noRot="1" noChangeAspect="1" noTextEdit="1"/>
          </p:cNvSpPr>
          <p:nvPr>
            <p:ph type="sldImg"/>
          </p:nvPr>
        </p:nvSpPr>
        <p:spPr>
          <a:ln/>
        </p:spPr>
      </p:sp>
      <p:sp>
        <p:nvSpPr>
          <p:cNvPr id="5123" name="Espace réservé des commentaires 2">
            <a:extLst>
              <a:ext uri="{FF2B5EF4-FFF2-40B4-BE49-F238E27FC236}">
                <a16:creationId xmlns:a16="http://schemas.microsoft.com/office/drawing/2014/main" id="{0B112A12-C660-4134-93B9-56D8E5E86C1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5124" name="Espace réservé du numéro de diapositive 3">
            <a:extLst>
              <a:ext uri="{FF2B5EF4-FFF2-40B4-BE49-F238E27FC236}">
                <a16:creationId xmlns:a16="http://schemas.microsoft.com/office/drawing/2014/main" id="{C0E7622D-D90F-48F0-B1BF-5DA5B3BA2D9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B6552E-8100-4062-8626-B9C9CAB66EA7}" type="slidenum">
              <a:rPr lang="fr-FR" altLang="fr-FR" smtClean="0"/>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5288267C-43C6-46FB-BA66-8FC4CEA3BD4D}"/>
              </a:ext>
            </a:extLst>
          </p:cNvPr>
          <p:cNvSpPr>
            <a:spLocks noGrp="1" noRot="1" noChangeAspect="1" noTextEdit="1"/>
          </p:cNvSpPr>
          <p:nvPr>
            <p:ph type="sldImg"/>
          </p:nvPr>
        </p:nvSpPr>
        <p:spPr>
          <a:ln/>
        </p:spPr>
      </p:sp>
      <p:sp>
        <p:nvSpPr>
          <p:cNvPr id="23555" name="Espace réservé des commentaires 2">
            <a:extLst>
              <a:ext uri="{FF2B5EF4-FFF2-40B4-BE49-F238E27FC236}">
                <a16:creationId xmlns:a16="http://schemas.microsoft.com/office/drawing/2014/main" id="{FC311AAE-F670-405F-B4CD-DF99F9B8C4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3556" name="Espace réservé du numéro de diapositive 3">
            <a:extLst>
              <a:ext uri="{FF2B5EF4-FFF2-40B4-BE49-F238E27FC236}">
                <a16:creationId xmlns:a16="http://schemas.microsoft.com/office/drawing/2014/main" id="{DAA1FA53-3A9F-439A-9DC7-ED5E312D0A0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AFB0E6-1CB4-46F0-89CA-42932701E5DD}" type="slidenum">
              <a:rPr lang="fr-FR" altLang="fr-FR" smtClean="0"/>
              <a:pPr/>
              <a:t>10</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E4F69E7B-5A33-42EC-8F6A-E72C9B63A747}"/>
              </a:ext>
            </a:extLst>
          </p:cNvPr>
          <p:cNvSpPr>
            <a:spLocks noGrp="1" noRot="1" noChangeAspect="1" noTextEdit="1"/>
          </p:cNvSpPr>
          <p:nvPr>
            <p:ph type="sldImg"/>
          </p:nvPr>
        </p:nvSpPr>
        <p:spPr>
          <a:ln/>
        </p:spPr>
      </p:sp>
      <p:sp>
        <p:nvSpPr>
          <p:cNvPr id="25603" name="Espace réservé des commentaires 2">
            <a:extLst>
              <a:ext uri="{FF2B5EF4-FFF2-40B4-BE49-F238E27FC236}">
                <a16:creationId xmlns:a16="http://schemas.microsoft.com/office/drawing/2014/main" id="{785EC557-9B69-472B-B750-B4C8BC5E40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5604" name="Espace réservé du numéro de diapositive 3">
            <a:extLst>
              <a:ext uri="{FF2B5EF4-FFF2-40B4-BE49-F238E27FC236}">
                <a16:creationId xmlns:a16="http://schemas.microsoft.com/office/drawing/2014/main" id="{3AF9BCDB-75E9-4D54-B591-EACE58F779D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6F138D-97C2-497C-9F2A-BFC2A2C3E682}" type="slidenum">
              <a:rPr lang="fr-FR" altLang="fr-FR" smtClean="0"/>
              <a:pPr/>
              <a:t>11</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AF1CBF22-3EF0-41DD-A5DD-A21179784347}"/>
              </a:ext>
            </a:extLst>
          </p:cNvPr>
          <p:cNvSpPr>
            <a:spLocks noGrp="1" noRot="1" noChangeAspect="1" noTextEdit="1"/>
          </p:cNvSpPr>
          <p:nvPr>
            <p:ph type="sldImg"/>
          </p:nvPr>
        </p:nvSpPr>
        <p:spPr>
          <a:ln/>
        </p:spPr>
      </p:sp>
      <p:sp>
        <p:nvSpPr>
          <p:cNvPr id="27651" name="Espace réservé des commentaires 2">
            <a:extLst>
              <a:ext uri="{FF2B5EF4-FFF2-40B4-BE49-F238E27FC236}">
                <a16:creationId xmlns:a16="http://schemas.microsoft.com/office/drawing/2014/main" id="{18A2FD71-8088-47B8-9E9B-05B07D74628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7652" name="Espace réservé du numéro de diapositive 3">
            <a:extLst>
              <a:ext uri="{FF2B5EF4-FFF2-40B4-BE49-F238E27FC236}">
                <a16:creationId xmlns:a16="http://schemas.microsoft.com/office/drawing/2014/main" id="{96BCC255-F7DA-4BD6-8D3B-C2BBD961DB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60941C-F569-499E-9833-8F0367F4AA71}" type="slidenum">
              <a:rPr lang="fr-FR" altLang="fr-FR" smtClean="0"/>
              <a:pPr/>
              <a:t>12</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57D792E4-97FA-49BD-AEC2-74EB7E829619}"/>
              </a:ext>
            </a:extLst>
          </p:cNvPr>
          <p:cNvSpPr>
            <a:spLocks noGrp="1" noRot="1" noChangeAspect="1" noTextEdit="1"/>
          </p:cNvSpPr>
          <p:nvPr>
            <p:ph type="sldImg"/>
          </p:nvPr>
        </p:nvSpPr>
        <p:spPr>
          <a:ln/>
        </p:spPr>
      </p:sp>
      <p:sp>
        <p:nvSpPr>
          <p:cNvPr id="29699" name="Espace réservé des commentaires 2">
            <a:extLst>
              <a:ext uri="{FF2B5EF4-FFF2-40B4-BE49-F238E27FC236}">
                <a16:creationId xmlns:a16="http://schemas.microsoft.com/office/drawing/2014/main" id="{BD52D7E8-9C4F-4FBB-A087-372163E6D7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9700" name="Espace réservé du numéro de diapositive 3">
            <a:extLst>
              <a:ext uri="{FF2B5EF4-FFF2-40B4-BE49-F238E27FC236}">
                <a16:creationId xmlns:a16="http://schemas.microsoft.com/office/drawing/2014/main" id="{7499ED7E-C42E-4524-9FB5-55A173D62DD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83A65E-D9CA-4AEE-BE66-2E98B139CBE7}" type="slidenum">
              <a:rPr lang="fr-FR" altLang="fr-FR" smtClean="0"/>
              <a:pPr/>
              <a:t>13</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A85FE7E8-B125-445F-BC28-9345BB2059E8}"/>
              </a:ext>
            </a:extLst>
          </p:cNvPr>
          <p:cNvSpPr>
            <a:spLocks noGrp="1" noRot="1" noChangeAspect="1" noTextEdit="1"/>
          </p:cNvSpPr>
          <p:nvPr>
            <p:ph type="sldImg"/>
          </p:nvPr>
        </p:nvSpPr>
        <p:spPr>
          <a:ln/>
        </p:spPr>
      </p:sp>
      <p:sp>
        <p:nvSpPr>
          <p:cNvPr id="31747" name="Espace réservé des commentaires 2">
            <a:extLst>
              <a:ext uri="{FF2B5EF4-FFF2-40B4-BE49-F238E27FC236}">
                <a16:creationId xmlns:a16="http://schemas.microsoft.com/office/drawing/2014/main" id="{EE351AB7-0913-42DD-B0A3-47B71510FC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31748" name="Espace réservé du numéro de diapositive 3">
            <a:extLst>
              <a:ext uri="{FF2B5EF4-FFF2-40B4-BE49-F238E27FC236}">
                <a16:creationId xmlns:a16="http://schemas.microsoft.com/office/drawing/2014/main" id="{2D6F8687-9627-4F60-9652-6FB51694EDD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4674C8-832E-4127-9294-633AEB6D80A3}" type="slidenum">
              <a:rPr lang="fr-FR" altLang="fr-FR" smtClean="0"/>
              <a:pPr/>
              <a:t>14</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001DE766-A4F4-47C1-8472-C1727388FA22}"/>
              </a:ext>
            </a:extLst>
          </p:cNvPr>
          <p:cNvSpPr>
            <a:spLocks noGrp="1" noRot="1" noChangeAspect="1" noTextEdit="1"/>
          </p:cNvSpPr>
          <p:nvPr>
            <p:ph type="sldImg"/>
          </p:nvPr>
        </p:nvSpPr>
        <p:spPr>
          <a:ln/>
        </p:spPr>
      </p:sp>
      <p:sp>
        <p:nvSpPr>
          <p:cNvPr id="33795" name="Espace réservé des commentaires 2">
            <a:extLst>
              <a:ext uri="{FF2B5EF4-FFF2-40B4-BE49-F238E27FC236}">
                <a16:creationId xmlns:a16="http://schemas.microsoft.com/office/drawing/2014/main" id="{FF5CFFB2-2092-412F-8EF8-DFD957C32B5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33796" name="Espace réservé du numéro de diapositive 3">
            <a:extLst>
              <a:ext uri="{FF2B5EF4-FFF2-40B4-BE49-F238E27FC236}">
                <a16:creationId xmlns:a16="http://schemas.microsoft.com/office/drawing/2014/main" id="{BEEBFC49-1120-44E5-963B-635BA6970BF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B88208-ED86-43AB-8AC6-F397E4AA0752}" type="slidenum">
              <a:rPr lang="fr-FR" altLang="fr-FR" smtClean="0"/>
              <a:pPr/>
              <a:t>15</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93938B7D-60FE-4033-9F4D-BD29A1E063A1}"/>
              </a:ext>
            </a:extLst>
          </p:cNvPr>
          <p:cNvSpPr>
            <a:spLocks noGrp="1" noRot="1" noChangeAspect="1" noTextEdit="1"/>
          </p:cNvSpPr>
          <p:nvPr>
            <p:ph type="sldImg"/>
          </p:nvPr>
        </p:nvSpPr>
        <p:spPr>
          <a:ln/>
        </p:spPr>
      </p:sp>
      <p:sp>
        <p:nvSpPr>
          <p:cNvPr id="35843" name="Espace réservé des commentaires 2">
            <a:extLst>
              <a:ext uri="{FF2B5EF4-FFF2-40B4-BE49-F238E27FC236}">
                <a16:creationId xmlns:a16="http://schemas.microsoft.com/office/drawing/2014/main" id="{CCD54752-ADCD-450B-A628-8BEB0AE706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35844" name="Espace réservé du numéro de diapositive 3">
            <a:extLst>
              <a:ext uri="{FF2B5EF4-FFF2-40B4-BE49-F238E27FC236}">
                <a16:creationId xmlns:a16="http://schemas.microsoft.com/office/drawing/2014/main" id="{C9787C11-DA8A-4E44-A94D-009A23360C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9FD45D-E0FC-4293-A95E-97DE6C6C9D2C}" type="slidenum">
              <a:rPr lang="fr-FR" altLang="fr-FR" smtClean="0"/>
              <a:pPr/>
              <a:t>16</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86F11E4C-2F4A-452A-816A-C0CDCC824111}"/>
              </a:ext>
            </a:extLst>
          </p:cNvPr>
          <p:cNvSpPr>
            <a:spLocks noGrp="1" noRot="1" noChangeAspect="1" noTextEdit="1"/>
          </p:cNvSpPr>
          <p:nvPr>
            <p:ph type="sldImg"/>
          </p:nvPr>
        </p:nvSpPr>
        <p:spPr>
          <a:ln/>
        </p:spPr>
      </p:sp>
      <p:sp>
        <p:nvSpPr>
          <p:cNvPr id="37891" name="Espace réservé des commentaires 2">
            <a:extLst>
              <a:ext uri="{FF2B5EF4-FFF2-40B4-BE49-F238E27FC236}">
                <a16:creationId xmlns:a16="http://schemas.microsoft.com/office/drawing/2014/main" id="{7A694A40-D06F-4725-B962-32A0FCB8CB1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37892" name="Espace réservé du numéro de diapositive 3">
            <a:extLst>
              <a:ext uri="{FF2B5EF4-FFF2-40B4-BE49-F238E27FC236}">
                <a16:creationId xmlns:a16="http://schemas.microsoft.com/office/drawing/2014/main" id="{612BCA8B-AC00-4800-BF46-39B28FEF69A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87C27A-FE3F-4F19-A999-7117B27B35A3}" type="slidenum">
              <a:rPr lang="fr-FR" altLang="fr-FR" smtClean="0"/>
              <a:pPr/>
              <a:t>17</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8E6955A1-FEF7-48AF-8945-D092654666C3}"/>
              </a:ext>
            </a:extLst>
          </p:cNvPr>
          <p:cNvSpPr>
            <a:spLocks noGrp="1" noRot="1" noChangeAspect="1" noTextEdit="1"/>
          </p:cNvSpPr>
          <p:nvPr>
            <p:ph type="sldImg"/>
          </p:nvPr>
        </p:nvSpPr>
        <p:spPr>
          <a:ln/>
        </p:spPr>
      </p:sp>
      <p:sp>
        <p:nvSpPr>
          <p:cNvPr id="39939" name="Espace réservé des commentaires 2">
            <a:extLst>
              <a:ext uri="{FF2B5EF4-FFF2-40B4-BE49-F238E27FC236}">
                <a16:creationId xmlns:a16="http://schemas.microsoft.com/office/drawing/2014/main" id="{92F54D10-4377-48E7-97AE-361AA772222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39940" name="Espace réservé du numéro de diapositive 3">
            <a:extLst>
              <a:ext uri="{FF2B5EF4-FFF2-40B4-BE49-F238E27FC236}">
                <a16:creationId xmlns:a16="http://schemas.microsoft.com/office/drawing/2014/main" id="{B229579A-498B-4BE1-89FE-49061406688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7ABB33-08CF-4D1C-B353-4315B4A59BFA}" type="slidenum">
              <a:rPr lang="fr-FR" altLang="fr-FR" smtClean="0"/>
              <a:pPr/>
              <a:t>18</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4FCF9D62-3F77-4D28-AD20-36E4035A3C99}"/>
              </a:ext>
            </a:extLst>
          </p:cNvPr>
          <p:cNvSpPr>
            <a:spLocks noGrp="1" noRot="1" noChangeAspect="1" noTextEdit="1"/>
          </p:cNvSpPr>
          <p:nvPr>
            <p:ph type="sldImg"/>
          </p:nvPr>
        </p:nvSpPr>
        <p:spPr>
          <a:ln/>
        </p:spPr>
      </p:sp>
      <p:sp>
        <p:nvSpPr>
          <p:cNvPr id="41987" name="Espace réservé des commentaires 2">
            <a:extLst>
              <a:ext uri="{FF2B5EF4-FFF2-40B4-BE49-F238E27FC236}">
                <a16:creationId xmlns:a16="http://schemas.microsoft.com/office/drawing/2014/main" id="{6EA1F81B-84EE-4C29-BE7B-E8BD0841213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41988" name="Espace réservé du numéro de diapositive 3">
            <a:extLst>
              <a:ext uri="{FF2B5EF4-FFF2-40B4-BE49-F238E27FC236}">
                <a16:creationId xmlns:a16="http://schemas.microsoft.com/office/drawing/2014/main" id="{24A195BD-53C2-469B-B31F-CDBF42DE72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BE07D8-C1E5-4FF5-8CB7-21386F5D9ED8}" type="slidenum">
              <a:rPr lang="fr-FR" altLang="fr-FR" smtClean="0"/>
              <a:pPr/>
              <a:t>19</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1DF8D0AC-9F1A-4946-972F-BE7668C0C747}"/>
              </a:ext>
            </a:extLst>
          </p:cNvPr>
          <p:cNvSpPr>
            <a:spLocks noGrp="1" noRot="1" noChangeAspect="1" noTextEdit="1"/>
          </p:cNvSpPr>
          <p:nvPr>
            <p:ph type="sldImg"/>
          </p:nvPr>
        </p:nvSpPr>
        <p:spPr>
          <a:ln/>
        </p:spPr>
      </p:sp>
      <p:sp>
        <p:nvSpPr>
          <p:cNvPr id="7171" name="Espace réservé des commentaires 2">
            <a:extLst>
              <a:ext uri="{FF2B5EF4-FFF2-40B4-BE49-F238E27FC236}">
                <a16:creationId xmlns:a16="http://schemas.microsoft.com/office/drawing/2014/main" id="{779E8C0C-1641-4E76-9664-0D8643E5808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7172" name="Espace réservé du numéro de diapositive 3">
            <a:extLst>
              <a:ext uri="{FF2B5EF4-FFF2-40B4-BE49-F238E27FC236}">
                <a16:creationId xmlns:a16="http://schemas.microsoft.com/office/drawing/2014/main" id="{19AF5680-3ECE-47A3-BA41-C7FA1E29078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9DB434-106F-41F8-AF4D-ECE4AC767091}" type="slidenum">
              <a:rPr lang="fr-FR" altLang="fr-FR" smtClean="0"/>
              <a:pPr/>
              <a:t>2</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F913C02D-30C6-4F77-BA76-482DB7EB990A}"/>
              </a:ext>
            </a:extLst>
          </p:cNvPr>
          <p:cNvSpPr>
            <a:spLocks noGrp="1" noRot="1" noChangeAspect="1" noTextEdit="1"/>
          </p:cNvSpPr>
          <p:nvPr>
            <p:ph type="sldImg"/>
          </p:nvPr>
        </p:nvSpPr>
        <p:spPr>
          <a:ln/>
        </p:spPr>
      </p:sp>
      <p:sp>
        <p:nvSpPr>
          <p:cNvPr id="44035" name="Espace réservé des commentaires 2">
            <a:extLst>
              <a:ext uri="{FF2B5EF4-FFF2-40B4-BE49-F238E27FC236}">
                <a16:creationId xmlns:a16="http://schemas.microsoft.com/office/drawing/2014/main" id="{BF8686D2-9712-467D-9F64-039FC0F4A6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44036" name="Espace réservé du numéro de diapositive 3">
            <a:extLst>
              <a:ext uri="{FF2B5EF4-FFF2-40B4-BE49-F238E27FC236}">
                <a16:creationId xmlns:a16="http://schemas.microsoft.com/office/drawing/2014/main" id="{43A4B7E6-71BB-49EF-BE54-73E2159789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3FB00D-9831-4034-9A44-2E11168973FE}" type="slidenum">
              <a:rPr lang="fr-FR" altLang="fr-FR" smtClean="0"/>
              <a:pPr/>
              <a:t>20</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E5DC26F9-74FF-4D99-9A48-15922277B1C3}"/>
              </a:ext>
            </a:extLst>
          </p:cNvPr>
          <p:cNvSpPr>
            <a:spLocks noGrp="1" noRot="1" noChangeAspect="1" noTextEdit="1"/>
          </p:cNvSpPr>
          <p:nvPr>
            <p:ph type="sldImg"/>
          </p:nvPr>
        </p:nvSpPr>
        <p:spPr>
          <a:ln/>
        </p:spPr>
      </p:sp>
      <p:sp>
        <p:nvSpPr>
          <p:cNvPr id="46083" name="Espace réservé des commentaires 2">
            <a:extLst>
              <a:ext uri="{FF2B5EF4-FFF2-40B4-BE49-F238E27FC236}">
                <a16:creationId xmlns:a16="http://schemas.microsoft.com/office/drawing/2014/main" id="{52432BA6-3E84-42BB-806B-F2260F04BE6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46084" name="Espace réservé du numéro de diapositive 3">
            <a:extLst>
              <a:ext uri="{FF2B5EF4-FFF2-40B4-BE49-F238E27FC236}">
                <a16:creationId xmlns:a16="http://schemas.microsoft.com/office/drawing/2014/main" id="{0DE6C6DE-FE6A-4A4D-BCAC-EF3D011E721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68374A-1412-4627-AB72-E8B3F0F8F438}" type="slidenum">
              <a:rPr lang="fr-FR" altLang="fr-FR" smtClean="0"/>
              <a:pPr/>
              <a:t>21</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845505D5-C5B7-43C7-9F20-52780AFE4642}"/>
              </a:ext>
            </a:extLst>
          </p:cNvPr>
          <p:cNvSpPr>
            <a:spLocks noGrp="1" noRot="1" noChangeAspect="1" noTextEdit="1"/>
          </p:cNvSpPr>
          <p:nvPr>
            <p:ph type="sldImg"/>
          </p:nvPr>
        </p:nvSpPr>
        <p:spPr>
          <a:ln/>
        </p:spPr>
      </p:sp>
      <p:sp>
        <p:nvSpPr>
          <p:cNvPr id="48131" name="Espace réservé des commentaires 2">
            <a:extLst>
              <a:ext uri="{FF2B5EF4-FFF2-40B4-BE49-F238E27FC236}">
                <a16:creationId xmlns:a16="http://schemas.microsoft.com/office/drawing/2014/main" id="{CA825D7A-C476-496A-9DF8-5C6D2A2D8E6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48132" name="Espace réservé du numéro de diapositive 3">
            <a:extLst>
              <a:ext uri="{FF2B5EF4-FFF2-40B4-BE49-F238E27FC236}">
                <a16:creationId xmlns:a16="http://schemas.microsoft.com/office/drawing/2014/main" id="{50849ADD-A4A0-4B35-A80A-650E06AC50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117219-4FA5-4641-8225-1C613A3B2556}" type="slidenum">
              <a:rPr lang="fr-FR" altLang="fr-FR" smtClean="0"/>
              <a:pPr/>
              <a:t>22</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D8E2CCA9-C6FF-455F-9DCC-8E6141B3016B}"/>
              </a:ext>
            </a:extLst>
          </p:cNvPr>
          <p:cNvSpPr>
            <a:spLocks noGrp="1" noRot="1" noChangeAspect="1" noTextEdit="1"/>
          </p:cNvSpPr>
          <p:nvPr>
            <p:ph type="sldImg"/>
          </p:nvPr>
        </p:nvSpPr>
        <p:spPr>
          <a:ln/>
        </p:spPr>
      </p:sp>
      <p:sp>
        <p:nvSpPr>
          <p:cNvPr id="50179" name="Espace réservé des commentaires 2">
            <a:extLst>
              <a:ext uri="{FF2B5EF4-FFF2-40B4-BE49-F238E27FC236}">
                <a16:creationId xmlns:a16="http://schemas.microsoft.com/office/drawing/2014/main" id="{1A10CC63-2DB8-4573-8024-6B0CA3E3E5E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50180" name="Espace réservé du numéro de diapositive 3">
            <a:extLst>
              <a:ext uri="{FF2B5EF4-FFF2-40B4-BE49-F238E27FC236}">
                <a16:creationId xmlns:a16="http://schemas.microsoft.com/office/drawing/2014/main" id="{B40B5612-8ACE-4FAD-BB89-74BF0AE41B7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B80D03-432F-4FAE-81DA-4DAE8CB6C7A4}" type="slidenum">
              <a:rPr lang="fr-FR" altLang="fr-FR" smtClean="0"/>
              <a:pPr/>
              <a:t>23</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525F354B-E7CD-4823-83F9-BBF5AD31AC3B}"/>
              </a:ext>
            </a:extLst>
          </p:cNvPr>
          <p:cNvSpPr>
            <a:spLocks noGrp="1" noRot="1" noChangeAspect="1" noTextEdit="1"/>
          </p:cNvSpPr>
          <p:nvPr>
            <p:ph type="sldImg"/>
          </p:nvPr>
        </p:nvSpPr>
        <p:spPr>
          <a:ln/>
        </p:spPr>
      </p:sp>
      <p:sp>
        <p:nvSpPr>
          <p:cNvPr id="52227" name="Espace réservé des commentaires 2">
            <a:extLst>
              <a:ext uri="{FF2B5EF4-FFF2-40B4-BE49-F238E27FC236}">
                <a16:creationId xmlns:a16="http://schemas.microsoft.com/office/drawing/2014/main" id="{400DB354-4FF6-4C98-8AE7-0FFF629E3D9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52228" name="Espace réservé du numéro de diapositive 3">
            <a:extLst>
              <a:ext uri="{FF2B5EF4-FFF2-40B4-BE49-F238E27FC236}">
                <a16:creationId xmlns:a16="http://schemas.microsoft.com/office/drawing/2014/main" id="{78A85FDA-77C9-4166-8923-B76C88651E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59A67F-98D2-4770-BF41-CAC99D06B7B4}" type="slidenum">
              <a:rPr lang="fr-FR" altLang="fr-FR" smtClean="0"/>
              <a:pPr/>
              <a:t>24</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6396CAC8-B51C-4810-9288-A6CC74808D0F}"/>
              </a:ext>
            </a:extLst>
          </p:cNvPr>
          <p:cNvSpPr>
            <a:spLocks noGrp="1" noRot="1" noChangeAspect="1" noTextEdit="1"/>
          </p:cNvSpPr>
          <p:nvPr>
            <p:ph type="sldImg"/>
          </p:nvPr>
        </p:nvSpPr>
        <p:spPr>
          <a:ln/>
        </p:spPr>
      </p:sp>
      <p:sp>
        <p:nvSpPr>
          <p:cNvPr id="54275" name="Espace réservé des commentaires 2">
            <a:extLst>
              <a:ext uri="{FF2B5EF4-FFF2-40B4-BE49-F238E27FC236}">
                <a16:creationId xmlns:a16="http://schemas.microsoft.com/office/drawing/2014/main" id="{539D5EC0-9AE9-4AD0-B79D-8EC18E171B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54276" name="Espace réservé du numéro de diapositive 3">
            <a:extLst>
              <a:ext uri="{FF2B5EF4-FFF2-40B4-BE49-F238E27FC236}">
                <a16:creationId xmlns:a16="http://schemas.microsoft.com/office/drawing/2014/main" id="{06BA5ACA-2CC9-4ED7-8414-ED10F82E63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5B0F09-18CF-417C-B3BD-2AA8C4DAE54F}" type="slidenum">
              <a:rPr lang="fr-FR" altLang="fr-FR" smtClean="0"/>
              <a:pPr/>
              <a:t>25</a:t>
            </a:fld>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C16CCDB7-3924-4250-9CFA-FA604453B572}"/>
              </a:ext>
            </a:extLst>
          </p:cNvPr>
          <p:cNvSpPr>
            <a:spLocks noGrp="1" noRot="1" noChangeAspect="1" noTextEdit="1"/>
          </p:cNvSpPr>
          <p:nvPr>
            <p:ph type="sldImg"/>
          </p:nvPr>
        </p:nvSpPr>
        <p:spPr>
          <a:ln/>
        </p:spPr>
      </p:sp>
      <p:sp>
        <p:nvSpPr>
          <p:cNvPr id="56323" name="Espace réservé des commentaires 2">
            <a:extLst>
              <a:ext uri="{FF2B5EF4-FFF2-40B4-BE49-F238E27FC236}">
                <a16:creationId xmlns:a16="http://schemas.microsoft.com/office/drawing/2014/main" id="{C4681C9F-06D7-41D9-814F-51B5311816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56324" name="Espace réservé du numéro de diapositive 3">
            <a:extLst>
              <a:ext uri="{FF2B5EF4-FFF2-40B4-BE49-F238E27FC236}">
                <a16:creationId xmlns:a16="http://schemas.microsoft.com/office/drawing/2014/main" id="{0A8E111A-9022-4B75-AB3A-1CD215FEB6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91C255-9BF2-4DB1-8234-0C19014AA0D5}" type="slidenum">
              <a:rPr lang="fr-FR" altLang="fr-FR" smtClean="0"/>
              <a:pPr/>
              <a:t>26</a:t>
            </a:fld>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1BE0AAAA-8F8B-4144-80B0-FDA58D31F888}"/>
              </a:ext>
            </a:extLst>
          </p:cNvPr>
          <p:cNvSpPr>
            <a:spLocks noGrp="1" noRot="1" noChangeAspect="1" noTextEdit="1"/>
          </p:cNvSpPr>
          <p:nvPr>
            <p:ph type="sldImg"/>
          </p:nvPr>
        </p:nvSpPr>
        <p:spPr>
          <a:ln/>
        </p:spPr>
      </p:sp>
      <p:sp>
        <p:nvSpPr>
          <p:cNvPr id="58371" name="Espace réservé des commentaires 2">
            <a:extLst>
              <a:ext uri="{FF2B5EF4-FFF2-40B4-BE49-F238E27FC236}">
                <a16:creationId xmlns:a16="http://schemas.microsoft.com/office/drawing/2014/main" id="{B8336362-3568-4854-9853-F8E6FB98BD0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58372" name="Espace réservé du numéro de diapositive 3">
            <a:extLst>
              <a:ext uri="{FF2B5EF4-FFF2-40B4-BE49-F238E27FC236}">
                <a16:creationId xmlns:a16="http://schemas.microsoft.com/office/drawing/2014/main" id="{B6483FC7-5BCF-482F-9275-89B311EE95F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996CD-DADD-45CB-A077-30E45417E8F3}" type="slidenum">
              <a:rPr lang="fr-FR" altLang="fr-FR" smtClean="0"/>
              <a:pPr/>
              <a:t>27</a:t>
            </a:fld>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65E34560-0FA0-46E9-93D0-8A596D3D6C40}"/>
              </a:ext>
            </a:extLst>
          </p:cNvPr>
          <p:cNvSpPr>
            <a:spLocks noGrp="1" noRot="1" noChangeAspect="1" noTextEdit="1"/>
          </p:cNvSpPr>
          <p:nvPr>
            <p:ph type="sldImg"/>
          </p:nvPr>
        </p:nvSpPr>
        <p:spPr>
          <a:ln/>
        </p:spPr>
      </p:sp>
      <p:sp>
        <p:nvSpPr>
          <p:cNvPr id="60419" name="Espace réservé des commentaires 2">
            <a:extLst>
              <a:ext uri="{FF2B5EF4-FFF2-40B4-BE49-F238E27FC236}">
                <a16:creationId xmlns:a16="http://schemas.microsoft.com/office/drawing/2014/main" id="{3AC7A479-146A-4D96-82BE-DB90328FAB0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60420" name="Espace réservé du numéro de diapositive 3">
            <a:extLst>
              <a:ext uri="{FF2B5EF4-FFF2-40B4-BE49-F238E27FC236}">
                <a16:creationId xmlns:a16="http://schemas.microsoft.com/office/drawing/2014/main" id="{DC3E0922-E5EB-4E57-B7DE-69BBF2A5FB6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922FE9-B201-45A5-9B62-89E8D17F1ACC}" type="slidenum">
              <a:rPr lang="fr-FR" altLang="fr-FR" smtClean="0"/>
              <a:pPr/>
              <a:t>28</a:t>
            </a:fld>
            <a:endParaRPr lang="fr-FR"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38CB2F70-FF7F-4BBD-ABB5-B79515C7369A}"/>
              </a:ext>
            </a:extLst>
          </p:cNvPr>
          <p:cNvSpPr>
            <a:spLocks noGrp="1" noRot="1" noChangeAspect="1" noTextEdit="1"/>
          </p:cNvSpPr>
          <p:nvPr>
            <p:ph type="sldImg"/>
          </p:nvPr>
        </p:nvSpPr>
        <p:spPr>
          <a:ln/>
        </p:spPr>
      </p:sp>
      <p:sp>
        <p:nvSpPr>
          <p:cNvPr id="62467" name="Espace réservé des commentaires 2">
            <a:extLst>
              <a:ext uri="{FF2B5EF4-FFF2-40B4-BE49-F238E27FC236}">
                <a16:creationId xmlns:a16="http://schemas.microsoft.com/office/drawing/2014/main" id="{567BC33D-A116-436C-8BD2-89C2EF48063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62468" name="Espace réservé du numéro de diapositive 3">
            <a:extLst>
              <a:ext uri="{FF2B5EF4-FFF2-40B4-BE49-F238E27FC236}">
                <a16:creationId xmlns:a16="http://schemas.microsoft.com/office/drawing/2014/main" id="{7515E289-380D-4D5E-9CE2-87D841C842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E1FDE2-DBC2-44C1-A811-050819A8B1F1}" type="slidenum">
              <a:rPr lang="fr-FR" altLang="fr-FR" smtClean="0"/>
              <a:pPr/>
              <a:t>29</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AC4BD140-BB3F-4AF4-9EC8-6A21B304C3EC}"/>
              </a:ext>
            </a:extLst>
          </p:cNvPr>
          <p:cNvSpPr>
            <a:spLocks noGrp="1" noRot="1" noChangeAspect="1" noTextEdit="1"/>
          </p:cNvSpPr>
          <p:nvPr>
            <p:ph type="sldImg"/>
          </p:nvPr>
        </p:nvSpPr>
        <p:spPr>
          <a:ln/>
        </p:spPr>
      </p:sp>
      <p:sp>
        <p:nvSpPr>
          <p:cNvPr id="9219" name="Espace réservé des commentaires 2">
            <a:extLst>
              <a:ext uri="{FF2B5EF4-FFF2-40B4-BE49-F238E27FC236}">
                <a16:creationId xmlns:a16="http://schemas.microsoft.com/office/drawing/2014/main" id="{4BC4F660-65DA-4420-9319-572D30C166A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9220" name="Espace réservé du numéro de diapositive 3">
            <a:extLst>
              <a:ext uri="{FF2B5EF4-FFF2-40B4-BE49-F238E27FC236}">
                <a16:creationId xmlns:a16="http://schemas.microsoft.com/office/drawing/2014/main" id="{D7B66BD0-A72E-4CF7-BBE2-330BBFA7E92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C24CAC-E798-49CA-A6DA-E12ED9FA7B16}" type="slidenum">
              <a:rPr lang="fr-FR" altLang="fr-FR" smtClean="0"/>
              <a:pPr/>
              <a:t>3</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EF29B76F-0787-46D7-8863-6A7C76D2639E}"/>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id="{6853D9D0-4133-41BD-B406-945074C1E3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64516" name="Espace réservé du numéro de diapositive 3">
            <a:extLst>
              <a:ext uri="{FF2B5EF4-FFF2-40B4-BE49-F238E27FC236}">
                <a16:creationId xmlns:a16="http://schemas.microsoft.com/office/drawing/2014/main" id="{32F2DDCE-51E9-4874-8A62-623DC31B89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0DD33E-6624-4D87-A7D8-C4BBA4E15CEC}" type="slidenum">
              <a:rPr lang="fr-FR" altLang="fr-FR" smtClean="0"/>
              <a:pPr/>
              <a:t>30</a:t>
            </a:fld>
            <a:endParaRPr lang="fr-FR"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760EBB22-DFD5-402E-AC36-0880B0C81FAC}"/>
              </a:ext>
            </a:extLst>
          </p:cNvPr>
          <p:cNvSpPr>
            <a:spLocks noGrp="1" noRot="1" noChangeAspect="1" noTextEdit="1"/>
          </p:cNvSpPr>
          <p:nvPr>
            <p:ph type="sldImg"/>
          </p:nvPr>
        </p:nvSpPr>
        <p:spPr>
          <a:ln/>
        </p:spPr>
      </p:sp>
      <p:sp>
        <p:nvSpPr>
          <p:cNvPr id="66563" name="Espace réservé des commentaires 2">
            <a:extLst>
              <a:ext uri="{FF2B5EF4-FFF2-40B4-BE49-F238E27FC236}">
                <a16:creationId xmlns:a16="http://schemas.microsoft.com/office/drawing/2014/main" id="{49F5165A-B566-40A2-A436-68C4EE4084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66564" name="Espace réservé du numéro de diapositive 3">
            <a:extLst>
              <a:ext uri="{FF2B5EF4-FFF2-40B4-BE49-F238E27FC236}">
                <a16:creationId xmlns:a16="http://schemas.microsoft.com/office/drawing/2014/main" id="{2400DD4E-5C20-4325-9F5A-8CB26969949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90390D-3E66-4CCA-B3EE-9D5595FE002A}" type="slidenum">
              <a:rPr lang="fr-FR" altLang="fr-FR" smtClean="0"/>
              <a:pPr/>
              <a:t>31</a:t>
            </a:fld>
            <a:endParaRPr lang="fr-FR"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E5700348-2D18-4DBD-AB41-94D329320713}"/>
              </a:ext>
            </a:extLst>
          </p:cNvPr>
          <p:cNvSpPr>
            <a:spLocks noGrp="1" noRot="1" noChangeAspect="1" noTextEdit="1"/>
          </p:cNvSpPr>
          <p:nvPr>
            <p:ph type="sldImg"/>
          </p:nvPr>
        </p:nvSpPr>
        <p:spPr>
          <a:ln/>
        </p:spPr>
      </p:sp>
      <p:sp>
        <p:nvSpPr>
          <p:cNvPr id="68611" name="Espace réservé des commentaires 2">
            <a:extLst>
              <a:ext uri="{FF2B5EF4-FFF2-40B4-BE49-F238E27FC236}">
                <a16:creationId xmlns:a16="http://schemas.microsoft.com/office/drawing/2014/main" id="{13185E61-F7B5-44F2-BE8A-4CA4076E735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68612" name="Espace réservé du numéro de diapositive 3">
            <a:extLst>
              <a:ext uri="{FF2B5EF4-FFF2-40B4-BE49-F238E27FC236}">
                <a16:creationId xmlns:a16="http://schemas.microsoft.com/office/drawing/2014/main" id="{67CA443B-DC7E-4E2B-BFD7-222A67D3307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FFEC3E-B883-4FD5-B2A6-B0169D7CF196}" type="slidenum">
              <a:rPr lang="fr-FR" altLang="fr-FR" smtClean="0"/>
              <a:pPr/>
              <a:t>32</a:t>
            </a:fld>
            <a:endParaRPr lang="fr-FR"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4782C06C-0341-452B-B9DE-B1195363DA4A}"/>
              </a:ext>
            </a:extLst>
          </p:cNvPr>
          <p:cNvSpPr>
            <a:spLocks noGrp="1" noRot="1" noChangeAspect="1" noTextEdit="1"/>
          </p:cNvSpPr>
          <p:nvPr>
            <p:ph type="sldImg"/>
          </p:nvPr>
        </p:nvSpPr>
        <p:spPr>
          <a:ln/>
        </p:spPr>
      </p:sp>
      <p:sp>
        <p:nvSpPr>
          <p:cNvPr id="70659" name="Espace réservé des commentaires 2">
            <a:extLst>
              <a:ext uri="{FF2B5EF4-FFF2-40B4-BE49-F238E27FC236}">
                <a16:creationId xmlns:a16="http://schemas.microsoft.com/office/drawing/2014/main" id="{C5FAD2A5-3079-40CB-9484-42E89775B7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70660" name="Espace réservé du numéro de diapositive 3">
            <a:extLst>
              <a:ext uri="{FF2B5EF4-FFF2-40B4-BE49-F238E27FC236}">
                <a16:creationId xmlns:a16="http://schemas.microsoft.com/office/drawing/2014/main" id="{27614CA4-96D7-4485-AE07-1F64418625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F3EE5F-A4D2-4724-8687-15CD78A86C97}" type="slidenum">
              <a:rPr lang="fr-FR" altLang="fr-FR" smtClean="0"/>
              <a:pPr/>
              <a:t>33</a:t>
            </a:fld>
            <a:endParaRPr lang="fr-FR"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61E38A05-F963-4FE7-81FD-FCBC4B363E10}"/>
              </a:ext>
            </a:extLst>
          </p:cNvPr>
          <p:cNvSpPr>
            <a:spLocks noGrp="1" noRot="1" noChangeAspect="1" noTextEdit="1"/>
          </p:cNvSpPr>
          <p:nvPr>
            <p:ph type="sldImg"/>
          </p:nvPr>
        </p:nvSpPr>
        <p:spPr>
          <a:ln/>
        </p:spPr>
      </p:sp>
      <p:sp>
        <p:nvSpPr>
          <p:cNvPr id="72707" name="Espace réservé des commentaires 2">
            <a:extLst>
              <a:ext uri="{FF2B5EF4-FFF2-40B4-BE49-F238E27FC236}">
                <a16:creationId xmlns:a16="http://schemas.microsoft.com/office/drawing/2014/main" id="{1EE6C5CB-E5B5-4904-94A2-6257145869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72708" name="Espace réservé du numéro de diapositive 3">
            <a:extLst>
              <a:ext uri="{FF2B5EF4-FFF2-40B4-BE49-F238E27FC236}">
                <a16:creationId xmlns:a16="http://schemas.microsoft.com/office/drawing/2014/main" id="{50BD7526-A878-4BF2-934A-30E19376C9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CCBBE4-50DD-4981-8DEB-2F2BC633B1CA}" type="slidenum">
              <a:rPr lang="fr-FR" altLang="fr-FR" smtClean="0"/>
              <a:pPr/>
              <a:t>34</a:t>
            </a:fld>
            <a:endParaRPr lang="fr-FR"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a:extLst>
              <a:ext uri="{FF2B5EF4-FFF2-40B4-BE49-F238E27FC236}">
                <a16:creationId xmlns:a16="http://schemas.microsoft.com/office/drawing/2014/main" id="{979792C3-B268-42AB-A1A7-9D9F8BAB5973}"/>
              </a:ext>
            </a:extLst>
          </p:cNvPr>
          <p:cNvSpPr>
            <a:spLocks noGrp="1" noRot="1" noChangeAspect="1" noTextEdit="1"/>
          </p:cNvSpPr>
          <p:nvPr>
            <p:ph type="sldImg"/>
          </p:nvPr>
        </p:nvSpPr>
        <p:spPr>
          <a:ln/>
        </p:spPr>
      </p:sp>
      <p:sp>
        <p:nvSpPr>
          <p:cNvPr id="74755" name="Espace réservé des commentaires 2">
            <a:extLst>
              <a:ext uri="{FF2B5EF4-FFF2-40B4-BE49-F238E27FC236}">
                <a16:creationId xmlns:a16="http://schemas.microsoft.com/office/drawing/2014/main" id="{B1BBA56C-F55C-407B-AD30-2637A5C5590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74756" name="Espace réservé du numéro de diapositive 3">
            <a:extLst>
              <a:ext uri="{FF2B5EF4-FFF2-40B4-BE49-F238E27FC236}">
                <a16:creationId xmlns:a16="http://schemas.microsoft.com/office/drawing/2014/main" id="{8980F304-EB1A-4030-A318-D69BE3CA44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691F59-8A9C-47F3-B57E-8FEF451A4CE5}" type="slidenum">
              <a:rPr lang="fr-FR" altLang="fr-FR" smtClean="0"/>
              <a:pPr/>
              <a:t>35</a:t>
            </a:fld>
            <a:endParaRPr lang="fr-FR"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a:extLst>
              <a:ext uri="{FF2B5EF4-FFF2-40B4-BE49-F238E27FC236}">
                <a16:creationId xmlns:a16="http://schemas.microsoft.com/office/drawing/2014/main" id="{7ADA47FD-03C9-419F-93D6-C703A2656275}"/>
              </a:ext>
            </a:extLst>
          </p:cNvPr>
          <p:cNvSpPr>
            <a:spLocks noGrp="1" noRot="1" noChangeAspect="1" noTextEdit="1"/>
          </p:cNvSpPr>
          <p:nvPr>
            <p:ph type="sldImg"/>
          </p:nvPr>
        </p:nvSpPr>
        <p:spPr>
          <a:ln/>
        </p:spPr>
      </p:sp>
      <p:sp>
        <p:nvSpPr>
          <p:cNvPr id="76803" name="Espace réservé des commentaires 2">
            <a:extLst>
              <a:ext uri="{FF2B5EF4-FFF2-40B4-BE49-F238E27FC236}">
                <a16:creationId xmlns:a16="http://schemas.microsoft.com/office/drawing/2014/main" id="{BF59D53B-3C0F-4686-A2E5-8CAB358B68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76804" name="Espace réservé du numéro de diapositive 3">
            <a:extLst>
              <a:ext uri="{FF2B5EF4-FFF2-40B4-BE49-F238E27FC236}">
                <a16:creationId xmlns:a16="http://schemas.microsoft.com/office/drawing/2014/main" id="{41788065-6D28-4865-B0E5-296FCD2107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88D807-CE41-4817-91C1-9D3FF87BC056}" type="slidenum">
              <a:rPr lang="fr-FR" altLang="fr-FR" smtClean="0"/>
              <a:pPr/>
              <a:t>36</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BEE1DC6A-24C2-4869-B544-1422E40EC0AF}"/>
              </a:ext>
            </a:extLst>
          </p:cNvPr>
          <p:cNvSpPr>
            <a:spLocks noGrp="1" noRot="1" noChangeAspect="1" noTextEdit="1"/>
          </p:cNvSpPr>
          <p:nvPr>
            <p:ph type="sldImg"/>
          </p:nvPr>
        </p:nvSpPr>
        <p:spPr>
          <a:ln/>
        </p:spPr>
      </p:sp>
      <p:sp>
        <p:nvSpPr>
          <p:cNvPr id="11267" name="Espace réservé des commentaires 2">
            <a:extLst>
              <a:ext uri="{FF2B5EF4-FFF2-40B4-BE49-F238E27FC236}">
                <a16:creationId xmlns:a16="http://schemas.microsoft.com/office/drawing/2014/main" id="{497C75B0-841B-400D-9054-34F73188DC7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1268" name="Espace réservé du numéro de diapositive 3">
            <a:extLst>
              <a:ext uri="{FF2B5EF4-FFF2-40B4-BE49-F238E27FC236}">
                <a16:creationId xmlns:a16="http://schemas.microsoft.com/office/drawing/2014/main" id="{F9821256-68F8-4342-9376-05BD26CF9B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FBF195-A505-4EBE-8158-9F5163141EC1}" type="slidenum">
              <a:rPr lang="fr-FR" altLang="fr-FR" smtClean="0"/>
              <a:pPr/>
              <a:t>4</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E4E89D66-9E5B-4CFF-8DF6-C954224F498B}"/>
              </a:ext>
            </a:extLst>
          </p:cNvPr>
          <p:cNvSpPr>
            <a:spLocks noGrp="1" noRot="1" noChangeAspect="1" noTextEdit="1"/>
          </p:cNvSpPr>
          <p:nvPr>
            <p:ph type="sldImg"/>
          </p:nvPr>
        </p:nvSpPr>
        <p:spPr>
          <a:ln/>
        </p:spPr>
      </p:sp>
      <p:sp>
        <p:nvSpPr>
          <p:cNvPr id="13315" name="Espace réservé des commentaires 2">
            <a:extLst>
              <a:ext uri="{FF2B5EF4-FFF2-40B4-BE49-F238E27FC236}">
                <a16:creationId xmlns:a16="http://schemas.microsoft.com/office/drawing/2014/main" id="{2C08E220-13EE-4687-A0FB-623E4205525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3316" name="Espace réservé du numéro de diapositive 3">
            <a:extLst>
              <a:ext uri="{FF2B5EF4-FFF2-40B4-BE49-F238E27FC236}">
                <a16:creationId xmlns:a16="http://schemas.microsoft.com/office/drawing/2014/main" id="{E4202C7E-7E1B-4609-A16E-4E7777E2D9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E1988-6179-485E-9CB7-9FB7EB9AF1C5}" type="slidenum">
              <a:rPr lang="fr-FR" altLang="fr-FR" smtClean="0"/>
              <a:pPr/>
              <a:t>5</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E112EE06-6489-4183-9277-28A3AE90CCD0}"/>
              </a:ext>
            </a:extLst>
          </p:cNvPr>
          <p:cNvSpPr>
            <a:spLocks noGrp="1" noRot="1" noChangeAspect="1" noTextEdit="1"/>
          </p:cNvSpPr>
          <p:nvPr>
            <p:ph type="sldImg"/>
          </p:nvPr>
        </p:nvSpPr>
        <p:spPr>
          <a:ln/>
        </p:spPr>
      </p:sp>
      <p:sp>
        <p:nvSpPr>
          <p:cNvPr id="15363" name="Espace réservé des commentaires 2">
            <a:extLst>
              <a:ext uri="{FF2B5EF4-FFF2-40B4-BE49-F238E27FC236}">
                <a16:creationId xmlns:a16="http://schemas.microsoft.com/office/drawing/2014/main" id="{B391551B-0AE4-47F9-90CB-53E0FD866E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5364" name="Espace réservé du numéro de diapositive 3">
            <a:extLst>
              <a:ext uri="{FF2B5EF4-FFF2-40B4-BE49-F238E27FC236}">
                <a16:creationId xmlns:a16="http://schemas.microsoft.com/office/drawing/2014/main" id="{E95E2D81-AF16-4375-A3F6-1E940875F3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7D6CA6-B469-48B2-9628-CFED34C8E8EF}" type="slidenum">
              <a:rPr lang="fr-FR" altLang="fr-FR" smtClean="0"/>
              <a:pPr/>
              <a:t>6</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0BC2E985-8017-4896-A09E-FEF34BCEE39B}"/>
              </a:ext>
            </a:extLst>
          </p:cNvPr>
          <p:cNvSpPr>
            <a:spLocks noGrp="1" noRot="1" noChangeAspect="1" noTextEdit="1"/>
          </p:cNvSpPr>
          <p:nvPr>
            <p:ph type="sldImg"/>
          </p:nvPr>
        </p:nvSpPr>
        <p:spPr>
          <a:ln/>
        </p:spPr>
      </p:sp>
      <p:sp>
        <p:nvSpPr>
          <p:cNvPr id="17411" name="Espace réservé des commentaires 2">
            <a:extLst>
              <a:ext uri="{FF2B5EF4-FFF2-40B4-BE49-F238E27FC236}">
                <a16:creationId xmlns:a16="http://schemas.microsoft.com/office/drawing/2014/main" id="{84B3595D-344D-4429-9684-551981050F5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7412" name="Espace réservé du numéro de diapositive 3">
            <a:extLst>
              <a:ext uri="{FF2B5EF4-FFF2-40B4-BE49-F238E27FC236}">
                <a16:creationId xmlns:a16="http://schemas.microsoft.com/office/drawing/2014/main" id="{D3E94B45-3464-40A5-A70B-83E6517D75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75E1C7-A5C3-472A-94BF-C6D06954C6B8}" type="slidenum">
              <a:rPr lang="fr-FR" altLang="fr-FR" smtClean="0"/>
              <a:pPr/>
              <a:t>7</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EF2AF59A-9D30-40BF-95B9-6EBC00568436}"/>
              </a:ext>
            </a:extLst>
          </p:cNvPr>
          <p:cNvSpPr>
            <a:spLocks noGrp="1" noRot="1" noChangeAspect="1" noTextEdit="1"/>
          </p:cNvSpPr>
          <p:nvPr>
            <p:ph type="sldImg"/>
          </p:nvPr>
        </p:nvSpPr>
        <p:spPr>
          <a:ln/>
        </p:spPr>
      </p:sp>
      <p:sp>
        <p:nvSpPr>
          <p:cNvPr id="19459" name="Espace réservé des commentaires 2">
            <a:extLst>
              <a:ext uri="{FF2B5EF4-FFF2-40B4-BE49-F238E27FC236}">
                <a16:creationId xmlns:a16="http://schemas.microsoft.com/office/drawing/2014/main" id="{731B5A89-93DD-4C1C-BE95-2950C6B2D5B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9460" name="Espace réservé du numéro de diapositive 3">
            <a:extLst>
              <a:ext uri="{FF2B5EF4-FFF2-40B4-BE49-F238E27FC236}">
                <a16:creationId xmlns:a16="http://schemas.microsoft.com/office/drawing/2014/main" id="{D92167B6-A798-43C7-A673-AC5C582C597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4E49CD-AD10-45E0-92C5-EE9F69D805E8}" type="slidenum">
              <a:rPr lang="fr-FR" altLang="fr-FR" smtClean="0"/>
              <a:pPr/>
              <a:t>8</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6E7E2C13-AD83-4872-8331-21414199AAA9}"/>
              </a:ext>
            </a:extLst>
          </p:cNvPr>
          <p:cNvSpPr>
            <a:spLocks noGrp="1" noRot="1" noChangeAspect="1" noTextEdit="1"/>
          </p:cNvSpPr>
          <p:nvPr>
            <p:ph type="sldImg"/>
          </p:nvPr>
        </p:nvSpPr>
        <p:spPr>
          <a:ln/>
        </p:spPr>
      </p:sp>
      <p:sp>
        <p:nvSpPr>
          <p:cNvPr id="21507" name="Espace réservé des commentaires 2">
            <a:extLst>
              <a:ext uri="{FF2B5EF4-FFF2-40B4-BE49-F238E27FC236}">
                <a16:creationId xmlns:a16="http://schemas.microsoft.com/office/drawing/2014/main" id="{D443D1F0-D6CA-412C-9A73-4E16C84127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1508" name="Espace réservé du numéro de diapositive 3">
            <a:extLst>
              <a:ext uri="{FF2B5EF4-FFF2-40B4-BE49-F238E27FC236}">
                <a16:creationId xmlns:a16="http://schemas.microsoft.com/office/drawing/2014/main" id="{3F81B170-DF7A-4967-B085-928B0E4B4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278C83-F1DE-435D-848D-F880FFE87288}" type="slidenum">
              <a:rPr lang="fr-FR" altLang="fr-FR" smtClean="0"/>
              <a:pPr/>
              <a:t>9</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a:extLst>
              <a:ext uri="{FF2B5EF4-FFF2-40B4-BE49-F238E27FC236}">
                <a16:creationId xmlns:a16="http://schemas.microsoft.com/office/drawing/2014/main" id="{CD4AADC3-017D-4168-9F19-90A6BC7DA28A}"/>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92433F67-AA32-4147-8FD2-37772FDF66B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9DE362DB-7DE8-4053-8532-21C5FF92C8D5}"/>
              </a:ext>
            </a:extLst>
          </p:cNvPr>
          <p:cNvSpPr>
            <a:spLocks noGrp="1" noChangeArrowheads="1"/>
          </p:cNvSpPr>
          <p:nvPr>
            <p:ph type="sldNum" sz="quarter" idx="12"/>
          </p:nvPr>
        </p:nvSpPr>
        <p:spPr>
          <a:ln/>
        </p:spPr>
        <p:txBody>
          <a:bodyPr/>
          <a:lstStyle>
            <a:lvl1pPr>
              <a:defRPr/>
            </a:lvl1pPr>
          </a:lstStyle>
          <a:p>
            <a:pPr>
              <a:defRPr/>
            </a:pPr>
            <a:fld id="{BCA925C2-D590-4022-97F5-C9831D7AA92C}" type="slidenum">
              <a:rPr lang="fr-FR" altLang="fr-FR"/>
              <a:pPr>
                <a:defRPr/>
              </a:pPr>
              <a:t>‹N°›</a:t>
            </a:fld>
            <a:endParaRPr lang="fr-FR" altLang="fr-FR"/>
          </a:p>
        </p:txBody>
      </p:sp>
    </p:spTree>
    <p:extLst>
      <p:ext uri="{BB962C8B-B14F-4D97-AF65-F5344CB8AC3E}">
        <p14:creationId xmlns:p14="http://schemas.microsoft.com/office/powerpoint/2010/main" val="167723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9B129D9-45D0-4CEB-B053-1C4548734C70}"/>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661EFD64-81F1-4165-BA21-0F3F39FFD9D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CCDB583E-56BA-4CA4-8A4F-550E862E8A1B}"/>
              </a:ext>
            </a:extLst>
          </p:cNvPr>
          <p:cNvSpPr>
            <a:spLocks noGrp="1" noChangeArrowheads="1"/>
          </p:cNvSpPr>
          <p:nvPr>
            <p:ph type="sldNum" sz="quarter" idx="12"/>
          </p:nvPr>
        </p:nvSpPr>
        <p:spPr>
          <a:ln/>
        </p:spPr>
        <p:txBody>
          <a:bodyPr/>
          <a:lstStyle>
            <a:lvl1pPr>
              <a:defRPr/>
            </a:lvl1pPr>
          </a:lstStyle>
          <a:p>
            <a:pPr>
              <a:defRPr/>
            </a:pPr>
            <a:fld id="{5539EACB-D553-47EA-8D3E-6FA406331178}" type="slidenum">
              <a:rPr lang="fr-FR" altLang="fr-FR"/>
              <a:pPr>
                <a:defRPr/>
              </a:pPr>
              <a:t>‹N°›</a:t>
            </a:fld>
            <a:endParaRPr lang="fr-FR" altLang="fr-FR"/>
          </a:p>
        </p:txBody>
      </p:sp>
    </p:spTree>
    <p:extLst>
      <p:ext uri="{BB962C8B-B14F-4D97-AF65-F5344CB8AC3E}">
        <p14:creationId xmlns:p14="http://schemas.microsoft.com/office/powerpoint/2010/main" val="116122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4DD06B8-58F0-4E5A-AE94-82D08CBAB65F}"/>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502B136-C81E-4288-9C04-6A9DDB9D57D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530AF320-E292-4E4D-B317-D4B90C04C479}"/>
              </a:ext>
            </a:extLst>
          </p:cNvPr>
          <p:cNvSpPr>
            <a:spLocks noGrp="1" noChangeArrowheads="1"/>
          </p:cNvSpPr>
          <p:nvPr>
            <p:ph type="sldNum" sz="quarter" idx="12"/>
          </p:nvPr>
        </p:nvSpPr>
        <p:spPr>
          <a:ln/>
        </p:spPr>
        <p:txBody>
          <a:bodyPr/>
          <a:lstStyle>
            <a:lvl1pPr>
              <a:defRPr/>
            </a:lvl1pPr>
          </a:lstStyle>
          <a:p>
            <a:pPr>
              <a:defRPr/>
            </a:pPr>
            <a:fld id="{E7246C21-DD0B-4FAA-BECF-7633246A1E51}" type="slidenum">
              <a:rPr lang="fr-FR" altLang="fr-FR"/>
              <a:pPr>
                <a:defRPr/>
              </a:pPr>
              <a:t>‹N°›</a:t>
            </a:fld>
            <a:endParaRPr lang="fr-FR" altLang="fr-FR"/>
          </a:p>
        </p:txBody>
      </p:sp>
    </p:spTree>
    <p:extLst>
      <p:ext uri="{BB962C8B-B14F-4D97-AF65-F5344CB8AC3E}">
        <p14:creationId xmlns:p14="http://schemas.microsoft.com/office/powerpoint/2010/main" val="121770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DFF042F0-62E6-4319-B6F6-22F133D160A8}"/>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6766F92E-4840-4F31-95F9-B71DB0E09D8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4037C503-2124-403D-9772-17CAAF4951AB}"/>
              </a:ext>
            </a:extLst>
          </p:cNvPr>
          <p:cNvSpPr>
            <a:spLocks noGrp="1" noChangeArrowheads="1"/>
          </p:cNvSpPr>
          <p:nvPr>
            <p:ph type="sldNum" sz="quarter" idx="12"/>
          </p:nvPr>
        </p:nvSpPr>
        <p:spPr>
          <a:ln/>
        </p:spPr>
        <p:txBody>
          <a:bodyPr/>
          <a:lstStyle>
            <a:lvl1pPr>
              <a:defRPr/>
            </a:lvl1pPr>
          </a:lstStyle>
          <a:p>
            <a:pPr>
              <a:defRPr/>
            </a:pPr>
            <a:fld id="{8989847F-0B72-4598-A1DA-AD872DD5299C}" type="slidenum">
              <a:rPr lang="fr-FR" altLang="fr-FR"/>
              <a:pPr>
                <a:defRPr/>
              </a:pPr>
              <a:t>‹N°›</a:t>
            </a:fld>
            <a:endParaRPr lang="fr-FR" altLang="fr-FR"/>
          </a:p>
        </p:txBody>
      </p:sp>
    </p:spTree>
    <p:extLst>
      <p:ext uri="{BB962C8B-B14F-4D97-AF65-F5344CB8AC3E}">
        <p14:creationId xmlns:p14="http://schemas.microsoft.com/office/powerpoint/2010/main" val="218939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a:extLst>
              <a:ext uri="{FF2B5EF4-FFF2-40B4-BE49-F238E27FC236}">
                <a16:creationId xmlns:a16="http://schemas.microsoft.com/office/drawing/2014/main" id="{31E88D86-605F-4BDE-99C3-34BEAF31386C}"/>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C154DC14-F1A6-4FF8-B437-6E616CEE006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6EDAA7F-7E8D-4BEB-9018-27BA24D0AEAD}"/>
              </a:ext>
            </a:extLst>
          </p:cNvPr>
          <p:cNvSpPr>
            <a:spLocks noGrp="1" noChangeArrowheads="1"/>
          </p:cNvSpPr>
          <p:nvPr>
            <p:ph type="sldNum" sz="quarter" idx="12"/>
          </p:nvPr>
        </p:nvSpPr>
        <p:spPr>
          <a:ln/>
        </p:spPr>
        <p:txBody>
          <a:bodyPr/>
          <a:lstStyle>
            <a:lvl1pPr>
              <a:defRPr/>
            </a:lvl1pPr>
          </a:lstStyle>
          <a:p>
            <a:pPr>
              <a:defRPr/>
            </a:pPr>
            <a:fld id="{578FC4E2-D285-4DE6-9206-0F4324986A47}" type="slidenum">
              <a:rPr lang="fr-FR" altLang="fr-FR"/>
              <a:pPr>
                <a:defRPr/>
              </a:pPr>
              <a:t>‹N°›</a:t>
            </a:fld>
            <a:endParaRPr lang="fr-FR" altLang="fr-FR"/>
          </a:p>
        </p:txBody>
      </p:sp>
    </p:spTree>
    <p:extLst>
      <p:ext uri="{BB962C8B-B14F-4D97-AF65-F5344CB8AC3E}">
        <p14:creationId xmlns:p14="http://schemas.microsoft.com/office/powerpoint/2010/main" val="359539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0A90FA62-8A23-4A31-9FD1-44A9457F49B4}"/>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B1011F7B-0691-4E8B-B27D-36845862943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3273E3FB-3EC8-41D7-83B8-00C84BB61AF9}"/>
              </a:ext>
            </a:extLst>
          </p:cNvPr>
          <p:cNvSpPr>
            <a:spLocks noGrp="1" noChangeArrowheads="1"/>
          </p:cNvSpPr>
          <p:nvPr>
            <p:ph type="sldNum" sz="quarter" idx="12"/>
          </p:nvPr>
        </p:nvSpPr>
        <p:spPr>
          <a:ln/>
        </p:spPr>
        <p:txBody>
          <a:bodyPr/>
          <a:lstStyle>
            <a:lvl1pPr>
              <a:defRPr/>
            </a:lvl1pPr>
          </a:lstStyle>
          <a:p>
            <a:pPr>
              <a:defRPr/>
            </a:pPr>
            <a:fld id="{DC9C1321-12A3-4EE0-8994-0ADCDA1C3681}" type="slidenum">
              <a:rPr lang="fr-FR" altLang="fr-FR"/>
              <a:pPr>
                <a:defRPr/>
              </a:pPr>
              <a:t>‹N°›</a:t>
            </a:fld>
            <a:endParaRPr lang="fr-FR" altLang="fr-FR"/>
          </a:p>
        </p:txBody>
      </p:sp>
    </p:spTree>
    <p:extLst>
      <p:ext uri="{BB962C8B-B14F-4D97-AF65-F5344CB8AC3E}">
        <p14:creationId xmlns:p14="http://schemas.microsoft.com/office/powerpoint/2010/main" val="205060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8EB99A9E-0F89-4DDD-AC7B-9E54F9D3A13E}"/>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7FA8D691-9716-4825-9D7B-DCCA7245C5A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732363F4-3A52-4CC4-9D21-0BCF732E490B}"/>
              </a:ext>
            </a:extLst>
          </p:cNvPr>
          <p:cNvSpPr>
            <a:spLocks noGrp="1" noChangeArrowheads="1"/>
          </p:cNvSpPr>
          <p:nvPr>
            <p:ph type="sldNum" sz="quarter" idx="12"/>
          </p:nvPr>
        </p:nvSpPr>
        <p:spPr>
          <a:ln/>
        </p:spPr>
        <p:txBody>
          <a:bodyPr/>
          <a:lstStyle>
            <a:lvl1pPr>
              <a:defRPr/>
            </a:lvl1pPr>
          </a:lstStyle>
          <a:p>
            <a:pPr>
              <a:defRPr/>
            </a:pPr>
            <a:fld id="{D0084655-1D34-4664-87A1-1586CC6898E7}" type="slidenum">
              <a:rPr lang="fr-FR" altLang="fr-FR"/>
              <a:pPr>
                <a:defRPr/>
              </a:pPr>
              <a:t>‹N°›</a:t>
            </a:fld>
            <a:endParaRPr lang="fr-FR" altLang="fr-FR"/>
          </a:p>
        </p:txBody>
      </p:sp>
    </p:spTree>
    <p:extLst>
      <p:ext uri="{BB962C8B-B14F-4D97-AF65-F5344CB8AC3E}">
        <p14:creationId xmlns:p14="http://schemas.microsoft.com/office/powerpoint/2010/main" val="294452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0B51E3BC-E6A4-4D30-BC59-FD4E70B634F0}"/>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05AACC37-30C2-4EE8-8BCA-254C068CE3C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496E262F-995C-4368-A3DC-FD364F4FAF08}"/>
              </a:ext>
            </a:extLst>
          </p:cNvPr>
          <p:cNvSpPr>
            <a:spLocks noGrp="1" noChangeArrowheads="1"/>
          </p:cNvSpPr>
          <p:nvPr>
            <p:ph type="sldNum" sz="quarter" idx="12"/>
          </p:nvPr>
        </p:nvSpPr>
        <p:spPr>
          <a:ln/>
        </p:spPr>
        <p:txBody>
          <a:bodyPr/>
          <a:lstStyle>
            <a:lvl1pPr>
              <a:defRPr/>
            </a:lvl1pPr>
          </a:lstStyle>
          <a:p>
            <a:pPr>
              <a:defRPr/>
            </a:pPr>
            <a:fld id="{CFF1DA1B-B400-4527-9A5D-1C278755EE33}" type="slidenum">
              <a:rPr lang="fr-FR" altLang="fr-FR"/>
              <a:pPr>
                <a:defRPr/>
              </a:pPr>
              <a:t>‹N°›</a:t>
            </a:fld>
            <a:endParaRPr lang="fr-FR" altLang="fr-FR"/>
          </a:p>
        </p:txBody>
      </p:sp>
    </p:spTree>
    <p:extLst>
      <p:ext uri="{BB962C8B-B14F-4D97-AF65-F5344CB8AC3E}">
        <p14:creationId xmlns:p14="http://schemas.microsoft.com/office/powerpoint/2010/main" val="7336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4B0292-150B-43E7-BD16-C8487DAB3758}"/>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A8627810-E32D-4B6B-B82A-EDF3B888BDF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A2F2E923-E025-4683-BA8A-79B5F07281BE}"/>
              </a:ext>
            </a:extLst>
          </p:cNvPr>
          <p:cNvSpPr>
            <a:spLocks noGrp="1" noChangeArrowheads="1"/>
          </p:cNvSpPr>
          <p:nvPr>
            <p:ph type="sldNum" sz="quarter" idx="12"/>
          </p:nvPr>
        </p:nvSpPr>
        <p:spPr>
          <a:ln/>
        </p:spPr>
        <p:txBody>
          <a:bodyPr/>
          <a:lstStyle>
            <a:lvl1pPr>
              <a:defRPr/>
            </a:lvl1pPr>
          </a:lstStyle>
          <a:p>
            <a:pPr>
              <a:defRPr/>
            </a:pPr>
            <a:fld id="{CA65A8DE-4AA0-4E87-A93D-B8821028087A}" type="slidenum">
              <a:rPr lang="fr-FR" altLang="fr-FR"/>
              <a:pPr>
                <a:defRPr/>
              </a:pPr>
              <a:t>‹N°›</a:t>
            </a:fld>
            <a:endParaRPr lang="fr-FR" altLang="fr-FR"/>
          </a:p>
        </p:txBody>
      </p:sp>
    </p:spTree>
    <p:extLst>
      <p:ext uri="{BB962C8B-B14F-4D97-AF65-F5344CB8AC3E}">
        <p14:creationId xmlns:p14="http://schemas.microsoft.com/office/powerpoint/2010/main" val="249330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2C2B9E20-7619-4789-8855-863DCDD07932}"/>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F0482D08-9E6B-4694-AA6E-9733666A999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17DED2E2-6D29-4341-9509-CBF7C4F5347F}"/>
              </a:ext>
            </a:extLst>
          </p:cNvPr>
          <p:cNvSpPr>
            <a:spLocks noGrp="1" noChangeArrowheads="1"/>
          </p:cNvSpPr>
          <p:nvPr>
            <p:ph type="sldNum" sz="quarter" idx="12"/>
          </p:nvPr>
        </p:nvSpPr>
        <p:spPr>
          <a:ln/>
        </p:spPr>
        <p:txBody>
          <a:bodyPr/>
          <a:lstStyle>
            <a:lvl1pPr>
              <a:defRPr/>
            </a:lvl1pPr>
          </a:lstStyle>
          <a:p>
            <a:pPr>
              <a:defRPr/>
            </a:pPr>
            <a:fld id="{B1871F50-CBD1-4137-8562-7AEDFCBA7646}" type="slidenum">
              <a:rPr lang="fr-FR" altLang="fr-FR"/>
              <a:pPr>
                <a:defRPr/>
              </a:pPr>
              <a:t>‹N°›</a:t>
            </a:fld>
            <a:endParaRPr lang="fr-FR" altLang="fr-FR"/>
          </a:p>
        </p:txBody>
      </p:sp>
    </p:spTree>
    <p:extLst>
      <p:ext uri="{BB962C8B-B14F-4D97-AF65-F5344CB8AC3E}">
        <p14:creationId xmlns:p14="http://schemas.microsoft.com/office/powerpoint/2010/main" val="199771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FAEEE8B6-225C-4BF1-B9DD-D68933ACC805}"/>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4A4DAA42-5BF8-4DCB-A74C-41832A878D40}"/>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45DFA450-A4E7-414A-ACF1-5E68982E5CF1}"/>
              </a:ext>
            </a:extLst>
          </p:cNvPr>
          <p:cNvSpPr>
            <a:spLocks noGrp="1" noChangeArrowheads="1"/>
          </p:cNvSpPr>
          <p:nvPr>
            <p:ph type="sldNum" sz="quarter" idx="12"/>
          </p:nvPr>
        </p:nvSpPr>
        <p:spPr>
          <a:ln/>
        </p:spPr>
        <p:txBody>
          <a:bodyPr/>
          <a:lstStyle>
            <a:lvl1pPr>
              <a:defRPr/>
            </a:lvl1pPr>
          </a:lstStyle>
          <a:p>
            <a:pPr>
              <a:defRPr/>
            </a:pPr>
            <a:fld id="{F121FD6E-37A2-45C1-A279-D0A91EB81FD6}" type="slidenum">
              <a:rPr lang="fr-FR" altLang="fr-FR"/>
              <a:pPr>
                <a:defRPr/>
              </a:pPr>
              <a:t>‹N°›</a:t>
            </a:fld>
            <a:endParaRPr lang="fr-FR" altLang="fr-FR"/>
          </a:p>
        </p:txBody>
      </p:sp>
    </p:spTree>
    <p:extLst>
      <p:ext uri="{BB962C8B-B14F-4D97-AF65-F5344CB8AC3E}">
        <p14:creationId xmlns:p14="http://schemas.microsoft.com/office/powerpoint/2010/main" val="379467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11BFED-C9AA-4106-9B30-BBE2459AA74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6F544030-36E3-4410-8510-642A9874E7B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33DA41EE-1585-49E8-9222-4F33A2014B6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fr-FR"/>
          </a:p>
        </p:txBody>
      </p:sp>
      <p:sp>
        <p:nvSpPr>
          <p:cNvPr id="1029" name="Rectangle 5">
            <a:extLst>
              <a:ext uri="{FF2B5EF4-FFF2-40B4-BE49-F238E27FC236}">
                <a16:creationId xmlns:a16="http://schemas.microsoft.com/office/drawing/2014/main" id="{CD47FF67-0F78-465B-98CA-8E0F2AC2637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fr-FR"/>
          </a:p>
        </p:txBody>
      </p:sp>
      <p:sp>
        <p:nvSpPr>
          <p:cNvPr id="1030" name="Rectangle 6">
            <a:extLst>
              <a:ext uri="{FF2B5EF4-FFF2-40B4-BE49-F238E27FC236}">
                <a16:creationId xmlns:a16="http://schemas.microsoft.com/office/drawing/2014/main" id="{A2321555-6777-4950-A8FA-563DC2DA6381}"/>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10BD581-B8A3-44F2-B1C3-73DE1254E6CE}" type="slidenum">
              <a:rPr lang="fr-FR" altLang="fr-FR"/>
              <a:pPr>
                <a:defRPr/>
              </a:pPr>
              <a:t>‹N°›</a:t>
            </a:fld>
            <a:endParaRPr lang="fr-FR" altLang="fr-FR"/>
          </a:p>
        </p:txBody>
      </p:sp>
      <p:sp>
        <p:nvSpPr>
          <p:cNvPr id="1031" name="Rectangle 7">
            <a:extLst>
              <a:ext uri="{FF2B5EF4-FFF2-40B4-BE49-F238E27FC236}">
                <a16:creationId xmlns:a16="http://schemas.microsoft.com/office/drawing/2014/main" id="{4AF9F759-455A-4FE4-961B-AF359F387458}"/>
              </a:ext>
            </a:extLst>
          </p:cNvPr>
          <p:cNvSpPr>
            <a:spLocks noChangeArrowheads="1"/>
          </p:cNvSpPr>
          <p:nvPr userDrawn="1"/>
        </p:nvSpPr>
        <p:spPr bwMode="auto">
          <a:xfrm>
            <a:off x="0" y="6142038"/>
            <a:ext cx="12192000" cy="431800"/>
          </a:xfrm>
          <a:prstGeom prst="rect">
            <a:avLst/>
          </a:prstGeom>
          <a:gradFill rotWithShape="1">
            <a:gsLst>
              <a:gs pos="0">
                <a:srgbClr val="FF9900">
                  <a:alpha val="95000"/>
                </a:srgb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a:p>
        </p:txBody>
      </p:sp>
      <p:sp>
        <p:nvSpPr>
          <p:cNvPr id="1032" name="Rectangle 8">
            <a:extLst>
              <a:ext uri="{FF2B5EF4-FFF2-40B4-BE49-F238E27FC236}">
                <a16:creationId xmlns:a16="http://schemas.microsoft.com/office/drawing/2014/main" id="{71D6ED5D-B251-4019-AFEB-B13FC5FA1E4B}"/>
              </a:ext>
            </a:extLst>
          </p:cNvPr>
          <p:cNvSpPr>
            <a:spLocks noChangeArrowheads="1"/>
          </p:cNvSpPr>
          <p:nvPr userDrawn="1"/>
        </p:nvSpPr>
        <p:spPr bwMode="auto">
          <a:xfrm>
            <a:off x="-7938" y="6453188"/>
            <a:ext cx="12192001" cy="431800"/>
          </a:xfrm>
          <a:prstGeom prst="rect">
            <a:avLst/>
          </a:prstGeom>
          <a:gradFill rotWithShape="0">
            <a:gsLst>
              <a:gs pos="0">
                <a:schemeClr val="bg1"/>
              </a:gs>
              <a:gs pos="100000">
                <a:srgbClr val="66FF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8" name="Rectangle 11">
            <a:extLst>
              <a:ext uri="{FF2B5EF4-FFF2-40B4-BE49-F238E27FC236}">
                <a16:creationId xmlns:a16="http://schemas.microsoft.com/office/drawing/2014/main" id="{FBA91F61-F6EB-44D5-92CF-0C3E881C8293}"/>
              </a:ext>
            </a:extLst>
          </p:cNvPr>
          <p:cNvSpPr>
            <a:spLocks noChangeArrowheads="1"/>
          </p:cNvSpPr>
          <p:nvPr/>
        </p:nvSpPr>
        <p:spPr bwMode="auto">
          <a:xfrm>
            <a:off x="1271464" y="2452534"/>
            <a:ext cx="6192688" cy="2200602"/>
          </a:xfrm>
          <a:prstGeom prst="homePlate">
            <a:avLst>
              <a:gd name="adj" fmla="val 0"/>
            </a:avLst>
          </a:prstGeom>
          <a:solidFill>
            <a:schemeClr val="accent1"/>
          </a:solidFill>
          <a:ln>
            <a:headEnd/>
            <a:tailEnd/>
          </a:ln>
          <a:effectLst/>
          <a:scene3d>
            <a:camera prst="orthographicFront"/>
            <a:lightRig rig="threePt" dir="t"/>
          </a:scene3d>
          <a:sp3d>
            <a:bevelT w="165100" prst="coolSlant"/>
          </a:sp3d>
        </p:spPr>
        <p:style>
          <a:lnRef idx="3">
            <a:schemeClr val="lt1"/>
          </a:lnRef>
          <a:fillRef idx="1">
            <a:schemeClr val="accent3"/>
          </a:fillRef>
          <a:effectRef idx="1">
            <a:schemeClr val="accent3"/>
          </a:effectRef>
          <a:fontRef idx="minor">
            <a:schemeClr val="lt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endParaRPr lang="en-US" altLang="fr-FR" sz="900" dirty="0">
              <a:latin typeface="Cambria" panose="02040503050406030204" pitchFamily="18" charset="0"/>
              <a:ea typeface="Calibri" panose="020F0502020204030204" pitchFamily="34" charset="0"/>
              <a:cs typeface="Times New Roman" panose="02020603050405020304" pitchFamily="18" charset="0"/>
            </a:endParaRPr>
          </a:p>
          <a:p>
            <a:pPr marL="0" indent="0">
              <a:spcBef>
                <a:spcPct val="0"/>
              </a:spcBef>
              <a:buFontTx/>
              <a:buNone/>
              <a:defRPr/>
            </a:pPr>
            <a:r>
              <a:rPr lang="fr-FR" altLang="fr-FR" b="1" dirty="0">
                <a:latin typeface="Yu Gothic UI" panose="020B0500000000000000" pitchFamily="34" charset="-128"/>
                <a:ea typeface="Yu Gothic UI" panose="020B0500000000000000" pitchFamily="34" charset="-128"/>
                <a:cs typeface="Times New Roman" panose="02020603050405020304" pitchFamily="18" charset="0"/>
              </a:rPr>
              <a:t>Présentation du </a:t>
            </a:r>
            <a:r>
              <a:rPr lang="fr-FR" altLang="fr-FR" b="1" dirty="0">
                <a:solidFill>
                  <a:srgbClr val="003300"/>
                </a:solidFill>
                <a:latin typeface="Yu Gothic UI" panose="020B0500000000000000" pitchFamily="34" charset="-128"/>
                <a:ea typeface="Yu Gothic UI" panose="020B0500000000000000" pitchFamily="34" charset="-128"/>
                <a:cs typeface="Times New Roman" panose="02020603050405020304" pitchFamily="18" charset="0"/>
              </a:rPr>
              <a:t>Plan d’Action National 2019-2021 </a:t>
            </a:r>
            <a:r>
              <a:rPr lang="fr-FR" altLang="fr-FR" b="1" dirty="0">
                <a:latin typeface="Yu Gothic UI" panose="020B0500000000000000" pitchFamily="34" charset="-128"/>
                <a:ea typeface="Yu Gothic UI" panose="020B0500000000000000" pitchFamily="34" charset="-128"/>
                <a:cs typeface="Times New Roman" panose="02020603050405020304" pitchFamily="18" charset="0"/>
              </a:rPr>
              <a:t>de lutte contre la traite, l’exploitation et le travail des enfants</a:t>
            </a:r>
            <a:endParaRPr lang="fr-FR" altLang="fr-FR"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4105" name="ZoneTexte 1">
            <a:extLst>
              <a:ext uri="{FF2B5EF4-FFF2-40B4-BE49-F238E27FC236}">
                <a16:creationId xmlns:a16="http://schemas.microsoft.com/office/drawing/2014/main" id="{3E6932C5-3461-46F2-BBA9-E65CD84738CF}"/>
              </a:ext>
            </a:extLst>
          </p:cNvPr>
          <p:cNvSpPr txBox="1">
            <a:spLocks noChangeArrowheads="1"/>
          </p:cNvSpPr>
          <p:nvPr/>
        </p:nvSpPr>
        <p:spPr bwMode="auto">
          <a:xfrm>
            <a:off x="1271588" y="5837238"/>
            <a:ext cx="7488237" cy="277812"/>
          </a:xfrm>
          <a:prstGeom prst="rect">
            <a:avLst/>
          </a:prstGeom>
          <a:solidFill>
            <a:schemeClr val="bg1">
              <a:lumMod val="95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fr-FR" sz="1200" dirty="0"/>
              <a:t>Par </a:t>
            </a:r>
            <a:r>
              <a:rPr lang="fr-FR" altLang="fr-FR" sz="1200" b="1" dirty="0"/>
              <a:t>Mme Sylvie Patricia YAO</a:t>
            </a:r>
            <a:r>
              <a:rPr lang="fr-FR" altLang="fr-FR" sz="1200" dirty="0"/>
              <a:t>, Directrice de Cabinet de la Première Dame, Secrétaire Exécutive du CNS </a:t>
            </a:r>
          </a:p>
        </p:txBody>
      </p:sp>
      <p:cxnSp>
        <p:nvCxnSpPr>
          <p:cNvPr id="19" name="Connecteur droit 18">
            <a:extLst>
              <a:ext uri="{FF2B5EF4-FFF2-40B4-BE49-F238E27FC236}">
                <a16:creationId xmlns:a16="http://schemas.microsoft.com/office/drawing/2014/main" id="{9C6B7592-3584-4835-850C-D21622E4AC48}"/>
              </a:ext>
            </a:extLst>
          </p:cNvPr>
          <p:cNvCxnSpPr/>
          <p:nvPr/>
        </p:nvCxnSpPr>
        <p:spPr>
          <a:xfrm>
            <a:off x="1271588" y="5589588"/>
            <a:ext cx="9432925" cy="44450"/>
          </a:xfrm>
          <a:prstGeom prst="line">
            <a:avLst/>
          </a:prstGeom>
          <a:ln w="31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103" name="Groupe 13">
            <a:extLst>
              <a:ext uri="{FF2B5EF4-FFF2-40B4-BE49-F238E27FC236}">
                <a16:creationId xmlns:a16="http://schemas.microsoft.com/office/drawing/2014/main" id="{07CB18A7-EF60-491E-816C-65D3556D0B66}"/>
              </a:ext>
            </a:extLst>
          </p:cNvPr>
          <p:cNvGrpSpPr>
            <a:grpSpLocks/>
          </p:cNvGrpSpPr>
          <p:nvPr/>
        </p:nvGrpSpPr>
        <p:grpSpPr bwMode="auto">
          <a:xfrm>
            <a:off x="3503613" y="817563"/>
            <a:ext cx="2087562" cy="1152525"/>
            <a:chOff x="6460422" y="340996"/>
            <a:chExt cx="2290773" cy="1282591"/>
          </a:xfrm>
        </p:grpSpPr>
        <p:sp>
          <p:nvSpPr>
            <p:cNvPr id="4107" name="Text Box 5">
              <a:extLst>
                <a:ext uri="{FF2B5EF4-FFF2-40B4-BE49-F238E27FC236}">
                  <a16:creationId xmlns:a16="http://schemas.microsoft.com/office/drawing/2014/main" id="{F050AD9C-AF64-4590-BC2E-557427140844}"/>
                </a:ext>
              </a:extLst>
            </p:cNvPr>
            <p:cNvSpPr txBox="1">
              <a:spLocks noChangeArrowheads="1"/>
            </p:cNvSpPr>
            <p:nvPr/>
          </p:nvSpPr>
          <p:spPr bwMode="auto">
            <a:xfrm>
              <a:off x="6460422" y="340996"/>
              <a:ext cx="2290773" cy="37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800" b="1">
                  <a:latin typeface="Times New Roman" panose="02020603050405020304" pitchFamily="18" charset="0"/>
                  <a:ea typeface="Arial Unicode MS" panose="020B0604020202020204" pitchFamily="34" charset="-128"/>
                  <a:cs typeface="Times New Roman" panose="02020603050405020304" pitchFamily="18" charset="0"/>
                </a:rPr>
                <a:t>RÉPUBLIQUE DE CÔTE D’IVOIRE</a:t>
              </a:r>
            </a:p>
            <a:p>
              <a:pPr algn="ctr" eaLnBrk="1" hangingPunct="1">
                <a:spcBef>
                  <a:spcPct val="0"/>
                </a:spcBef>
                <a:buFontTx/>
                <a:buNone/>
              </a:pPr>
              <a:r>
                <a:rPr lang="fr-FR" altLang="fr-FR" sz="800" b="1">
                  <a:latin typeface="Times New Roman" panose="02020603050405020304" pitchFamily="18" charset="0"/>
                  <a:ea typeface="Arial Unicode MS" panose="020B0604020202020204" pitchFamily="34" charset="-128"/>
                  <a:cs typeface="Times New Roman" panose="02020603050405020304" pitchFamily="18" charset="0"/>
                </a:rPr>
                <a:t>Union – Discipline – Travail</a:t>
              </a:r>
            </a:p>
          </p:txBody>
        </p:sp>
        <p:pic>
          <p:nvPicPr>
            <p:cNvPr id="12" name="Image 7" descr="CotedIvoireArm">
              <a:extLst>
                <a:ext uri="{FF2B5EF4-FFF2-40B4-BE49-F238E27FC236}">
                  <a16:creationId xmlns:a16="http://schemas.microsoft.com/office/drawing/2014/main" id="{FCB85FC5-33B9-4A0E-9FED-9C8F3C5B05EE}"/>
                </a:ext>
              </a:extLst>
            </p:cNvPr>
            <p:cNvPicPr>
              <a:picLocks noChangeAspect="1" noChangeArrowheads="1"/>
            </p:cNvPicPr>
            <p:nvPr/>
          </p:nvPicPr>
          <p:blipFill>
            <a:blip r:embed="rId3"/>
            <a:srcRect/>
            <a:stretch>
              <a:fillRect/>
            </a:stretch>
          </p:blipFill>
          <p:spPr bwMode="auto">
            <a:xfrm>
              <a:off x="7155493" y="743793"/>
              <a:ext cx="999927" cy="879794"/>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ZoneTexte 2">
            <a:extLst>
              <a:ext uri="{FF2B5EF4-FFF2-40B4-BE49-F238E27FC236}">
                <a16:creationId xmlns:a16="http://schemas.microsoft.com/office/drawing/2014/main" id="{3EC8AD5B-56D5-43D9-9689-6B33BC50824A}"/>
              </a:ext>
            </a:extLst>
          </p:cNvPr>
          <p:cNvSpPr txBox="1">
            <a:spLocks noChangeArrowheads="1"/>
          </p:cNvSpPr>
          <p:nvPr/>
        </p:nvSpPr>
        <p:spPr bwMode="auto">
          <a:xfrm>
            <a:off x="9359900" y="5745163"/>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800">
                <a:latin typeface="Times New Roman" panose="02020603050405020304" pitchFamily="18" charset="0"/>
                <a:cs typeface="Times New Roman" panose="02020603050405020304" pitchFamily="18" charset="0"/>
              </a:rPr>
              <a:t>25 Juin 2019</a:t>
            </a:r>
          </a:p>
        </p:txBody>
      </p:sp>
      <p:sp>
        <p:nvSpPr>
          <p:cNvPr id="2" name="Espace réservé du numéro de diapositive 2">
            <a:extLst>
              <a:ext uri="{FF2B5EF4-FFF2-40B4-BE49-F238E27FC236}">
                <a16:creationId xmlns:a16="http://schemas.microsoft.com/office/drawing/2014/main" id="{00E1EDEE-D61A-412C-BD9D-61DE0E46964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77EFA27-E666-4C16-A922-2CBEA9D88346}" type="slidenum">
              <a:rPr lang="fr-FR" altLang="fr-FR" sz="1400" smtClean="0"/>
              <a:pPr>
                <a:spcBef>
                  <a:spcPct val="0"/>
                </a:spcBef>
                <a:buFontTx/>
                <a:buNone/>
              </a:pPr>
              <a:t>1</a:t>
            </a:fld>
            <a:endParaRPr lang="fr-FR" altLang="fr-FR" sz="1400"/>
          </a:p>
        </p:txBody>
      </p:sp>
      <p:pic>
        <p:nvPicPr>
          <p:cNvPr id="4106" name="Image 2">
            <a:extLst>
              <a:ext uri="{FF2B5EF4-FFF2-40B4-BE49-F238E27FC236}">
                <a16:creationId xmlns:a16="http://schemas.microsoft.com/office/drawing/2014/main" id="{2B6B0451-EB92-4C3A-BFB7-BB6D6A3D3D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1128713"/>
            <a:ext cx="3024188"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cxnSp>
        <p:nvCxnSpPr>
          <p:cNvPr id="20" name="Connecteur droit 19">
            <a:extLst>
              <a:ext uri="{FF2B5EF4-FFF2-40B4-BE49-F238E27FC236}">
                <a16:creationId xmlns:a16="http://schemas.microsoft.com/office/drawing/2014/main" id="{DCB54D44-A569-4C29-9395-70569CD02242}"/>
              </a:ext>
            </a:extLst>
          </p:cNvPr>
          <p:cNvCxnSpPr/>
          <p:nvPr/>
        </p:nvCxnSpPr>
        <p:spPr>
          <a:xfrm flipV="1">
            <a:off x="5880100" y="3573463"/>
            <a:ext cx="0" cy="287337"/>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5" name="Connecteur droit 24">
            <a:extLst>
              <a:ext uri="{FF2B5EF4-FFF2-40B4-BE49-F238E27FC236}">
                <a16:creationId xmlns:a16="http://schemas.microsoft.com/office/drawing/2014/main" id="{9D73D1FF-72B0-47D2-807C-6656ACD8C83A}"/>
              </a:ext>
            </a:extLst>
          </p:cNvPr>
          <p:cNvCxnSpPr/>
          <p:nvPr/>
        </p:nvCxnSpPr>
        <p:spPr>
          <a:xfrm flipV="1">
            <a:off x="10056813" y="3862388"/>
            <a:ext cx="0" cy="287337"/>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4" name="Connecteur droit 23">
            <a:extLst>
              <a:ext uri="{FF2B5EF4-FFF2-40B4-BE49-F238E27FC236}">
                <a16:creationId xmlns:a16="http://schemas.microsoft.com/office/drawing/2014/main" id="{683EA85F-4D18-4A38-AD8D-7B8BCF948EF8}"/>
              </a:ext>
            </a:extLst>
          </p:cNvPr>
          <p:cNvCxnSpPr/>
          <p:nvPr/>
        </p:nvCxnSpPr>
        <p:spPr>
          <a:xfrm flipV="1">
            <a:off x="7391400" y="3862388"/>
            <a:ext cx="0" cy="287337"/>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3" name="Connecteur droit 22">
            <a:extLst>
              <a:ext uri="{FF2B5EF4-FFF2-40B4-BE49-F238E27FC236}">
                <a16:creationId xmlns:a16="http://schemas.microsoft.com/office/drawing/2014/main" id="{BE394D22-8AEA-4D71-AED3-104E962FD025}"/>
              </a:ext>
            </a:extLst>
          </p:cNvPr>
          <p:cNvCxnSpPr/>
          <p:nvPr/>
        </p:nvCxnSpPr>
        <p:spPr>
          <a:xfrm flipV="1">
            <a:off x="4727575" y="3860800"/>
            <a:ext cx="0" cy="287338"/>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id="{66D4B772-680F-421D-B344-1D4E5A19BF4E}"/>
              </a:ext>
            </a:extLst>
          </p:cNvPr>
          <p:cNvCxnSpPr/>
          <p:nvPr/>
        </p:nvCxnSpPr>
        <p:spPr>
          <a:xfrm flipV="1">
            <a:off x="2063750" y="3860800"/>
            <a:ext cx="0" cy="28733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3" name="Rectangle 11">
            <a:extLst>
              <a:ext uri="{FF2B5EF4-FFF2-40B4-BE49-F238E27FC236}">
                <a16:creationId xmlns:a16="http://schemas.microsoft.com/office/drawing/2014/main" id="{506519C4-D83E-4AEB-932C-607AF718DBBB}"/>
              </a:ext>
            </a:extLst>
          </p:cNvPr>
          <p:cNvSpPr>
            <a:spLocks noChangeArrowheads="1"/>
          </p:cNvSpPr>
          <p:nvPr/>
        </p:nvSpPr>
        <p:spPr bwMode="auto">
          <a:xfrm>
            <a:off x="983433" y="1383159"/>
            <a:ext cx="10284914" cy="461665"/>
          </a:xfrm>
          <a:prstGeom prst="rect">
            <a:avLst/>
          </a:prstGeom>
          <a:solidFill>
            <a:srgbClr val="FFC000"/>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altLang="fr-FR" sz="2400" b="1" dirty="0"/>
              <a:t>1.1. Bilan des activités</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8" name="Titel 2">
            <a:extLst>
              <a:ext uri="{FF2B5EF4-FFF2-40B4-BE49-F238E27FC236}">
                <a16:creationId xmlns:a16="http://schemas.microsoft.com/office/drawing/2014/main" id="{3F724589-9D47-4200-BE66-AD2B1CDD7580}"/>
              </a:ext>
            </a:extLst>
          </p:cNvPr>
          <p:cNvSpPr txBox="1">
            <a:spLocks/>
          </p:cNvSpPr>
          <p:nvPr/>
        </p:nvSpPr>
        <p:spPr bwMode="auto">
          <a:xfrm>
            <a:off x="983432" y="513393"/>
            <a:ext cx="10297144" cy="611351"/>
          </a:xfrm>
          <a:prstGeom prst="rect">
            <a:avLst/>
          </a:prstGeom>
          <a:solidFill>
            <a:srgbClr val="C00000"/>
          </a:solidFill>
          <a:ln>
            <a:noFill/>
          </a:ln>
          <a:scene3d>
            <a:camera prst="orthographicFront"/>
            <a:lightRig rig="threePt" dir="t"/>
          </a:scene3d>
          <a:sp3d>
            <a:bevelT w="165100" prst="coolSlant"/>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571500" indent="-571500" eaLnBrk="1" hangingPunct="1">
              <a:spcBef>
                <a:spcPct val="0"/>
              </a:spcBef>
              <a:buFont typeface="+mj-lt"/>
              <a:buAutoNum type="romanUcPeriod"/>
              <a:defRPr/>
            </a:pPr>
            <a:r>
              <a:rPr lang="en-US" altLang="fr-F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Bilan du Plan </a:t>
            </a:r>
            <a:r>
              <a:rPr lang="en-US" altLang="fr-FR" b="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d’Action</a:t>
            </a:r>
            <a:r>
              <a:rPr lang="en-US" altLang="fr-F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National 2015-2017</a:t>
            </a:r>
          </a:p>
          <a:p>
            <a:pPr eaLnBrk="1" hangingPunct="1">
              <a:spcBef>
                <a:spcPct val="0"/>
              </a:spcBef>
              <a:buFontTx/>
              <a:buNone/>
              <a:defRPr/>
            </a:pPr>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Rectangle 10">
            <a:extLst>
              <a:ext uri="{FF2B5EF4-FFF2-40B4-BE49-F238E27FC236}">
                <a16:creationId xmlns:a16="http://schemas.microsoft.com/office/drawing/2014/main" id="{3515A86F-B9D4-498B-9269-559F2D6C7E31}"/>
              </a:ext>
            </a:extLst>
          </p:cNvPr>
          <p:cNvSpPr/>
          <p:nvPr/>
        </p:nvSpPr>
        <p:spPr>
          <a:xfrm>
            <a:off x="983432" y="2001034"/>
            <a:ext cx="10297144" cy="707886"/>
          </a:xfrm>
          <a:prstGeom prst="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dirty="0">
                <a:solidFill>
                  <a:srgbClr val="000000"/>
                </a:solidFill>
                <a:latin typeface="+mj-lt"/>
                <a:ea typeface="Times New Roman" panose="02020603050405020304" pitchFamily="18" charset="0"/>
                <a:cs typeface="Times New Roman" panose="02020603050405020304" pitchFamily="18" charset="0"/>
              </a:rPr>
              <a:t>Le Plan d’Action National 2015-2017 a été exécuté à hauteur de </a:t>
            </a:r>
            <a:r>
              <a:rPr lang="fr-FR" sz="2000" b="1" dirty="0">
                <a:solidFill>
                  <a:srgbClr val="000000"/>
                </a:solidFill>
                <a:latin typeface="+mj-lt"/>
                <a:ea typeface="Times New Roman" panose="02020603050405020304" pitchFamily="18" charset="0"/>
                <a:cs typeface="Times New Roman" panose="02020603050405020304" pitchFamily="18" charset="0"/>
              </a:rPr>
              <a:t>73,96% </a:t>
            </a:r>
            <a:br>
              <a:rPr lang="fr-FR" sz="2000" b="1" dirty="0">
                <a:solidFill>
                  <a:srgbClr val="000000"/>
                </a:solidFill>
                <a:latin typeface="+mj-lt"/>
                <a:ea typeface="Times New Roman" panose="02020603050405020304" pitchFamily="18" charset="0"/>
                <a:cs typeface="Times New Roman" panose="02020603050405020304" pitchFamily="18" charset="0"/>
              </a:rPr>
            </a:br>
            <a:r>
              <a:rPr lang="fr-FR" sz="2000" dirty="0">
                <a:solidFill>
                  <a:srgbClr val="000000"/>
                </a:solidFill>
                <a:latin typeface="+mj-lt"/>
                <a:ea typeface="Times New Roman" panose="02020603050405020304" pitchFamily="18" charset="0"/>
                <a:cs typeface="Times New Roman" panose="02020603050405020304" pitchFamily="18" charset="0"/>
              </a:rPr>
              <a:t>sur un ensemble d’activités </a:t>
            </a:r>
            <a:r>
              <a:rPr lang="fr-FR" sz="2000" b="1" dirty="0">
                <a:solidFill>
                  <a:srgbClr val="000000"/>
                </a:solidFill>
                <a:latin typeface="+mj-lt"/>
                <a:ea typeface="Times New Roman" panose="02020603050405020304" pitchFamily="18" charset="0"/>
                <a:cs typeface="Times New Roman" panose="02020603050405020304" pitchFamily="18" charset="0"/>
              </a:rPr>
              <a:t>repartis en 4 axes stratégiques</a:t>
            </a:r>
          </a:p>
        </p:txBody>
      </p:sp>
      <p:sp>
        <p:nvSpPr>
          <p:cNvPr id="22544" name="Espace réservé du numéro de diapositive 1">
            <a:extLst>
              <a:ext uri="{FF2B5EF4-FFF2-40B4-BE49-F238E27FC236}">
                <a16:creationId xmlns:a16="http://schemas.microsoft.com/office/drawing/2014/main" id="{B3235F30-C584-4919-9A4D-78244EC7028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C275165-1096-457B-A8EC-9E1A816747BD}" type="slidenum">
              <a:rPr lang="fr-FR" altLang="fr-FR" sz="1400" smtClean="0"/>
              <a:pPr>
                <a:spcBef>
                  <a:spcPct val="0"/>
                </a:spcBef>
                <a:buFontTx/>
                <a:buNone/>
              </a:pPr>
              <a:t>10</a:t>
            </a:fld>
            <a:endParaRPr lang="fr-FR" altLang="fr-FR" sz="1400"/>
          </a:p>
        </p:txBody>
      </p:sp>
      <p:sp>
        <p:nvSpPr>
          <p:cNvPr id="47" name="Rectangle 46">
            <a:extLst>
              <a:ext uri="{FF2B5EF4-FFF2-40B4-BE49-F238E27FC236}">
                <a16:creationId xmlns:a16="http://schemas.microsoft.com/office/drawing/2014/main" id="{00D6654B-0137-41EA-80DA-C0B9F41CC306}"/>
              </a:ext>
            </a:extLst>
          </p:cNvPr>
          <p:cNvSpPr/>
          <p:nvPr/>
        </p:nvSpPr>
        <p:spPr>
          <a:xfrm>
            <a:off x="983432" y="3172906"/>
            <a:ext cx="10297144" cy="400110"/>
          </a:xfrm>
          <a:prstGeom prst="rect">
            <a:avLst/>
          </a:prstGeom>
          <a:solidFill>
            <a:schemeClr val="accent1"/>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sz="2000" b="1" dirty="0">
                <a:solidFill>
                  <a:srgbClr val="000000"/>
                </a:solidFill>
                <a:latin typeface="+mj-lt"/>
                <a:ea typeface="Times New Roman" panose="02020603050405020304" pitchFamily="18" charset="0"/>
                <a:cs typeface="Times New Roman" panose="02020603050405020304" pitchFamily="18" charset="0"/>
              </a:rPr>
              <a:t>Les 4 axes stratégiques du Plan d’Action National 2015-2017</a:t>
            </a:r>
          </a:p>
        </p:txBody>
      </p:sp>
      <p:sp>
        <p:nvSpPr>
          <p:cNvPr id="48" name="Rectangle à coins arrondis 47">
            <a:extLst>
              <a:ext uri="{FF2B5EF4-FFF2-40B4-BE49-F238E27FC236}">
                <a16:creationId xmlns:a16="http://schemas.microsoft.com/office/drawing/2014/main" id="{D960DACD-6349-4EEF-8B01-FC0DE6D1CE34}"/>
              </a:ext>
            </a:extLst>
          </p:cNvPr>
          <p:cNvSpPr/>
          <p:nvPr/>
        </p:nvSpPr>
        <p:spPr>
          <a:xfrm>
            <a:off x="549775" y="4149080"/>
            <a:ext cx="2465612" cy="1685568"/>
          </a:xfrm>
          <a:prstGeom prst="roundRect">
            <a:avLst/>
          </a:prstGeom>
          <a:solidFill>
            <a:schemeClr val="accent5">
              <a:lumMod val="90000"/>
            </a:schemeClr>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Clr>
                <a:srgbClr val="C00000"/>
              </a:buClr>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Axe 1:</a:t>
            </a:r>
            <a:r>
              <a:rPr lang="fr-FR" dirty="0">
                <a:solidFill>
                  <a:srgbClr val="000000"/>
                </a:solidFill>
                <a:latin typeface="+mj-lt"/>
                <a:ea typeface="Times New Roman" panose="02020603050405020304" pitchFamily="18" charset="0"/>
                <a:cs typeface="Times New Roman" panose="02020603050405020304" pitchFamily="18" charset="0"/>
              </a:rPr>
              <a:t> </a:t>
            </a:r>
            <a:br>
              <a:rPr lang="fr-FR" dirty="0">
                <a:solidFill>
                  <a:srgbClr val="000000"/>
                </a:solidFill>
                <a:latin typeface="+mj-lt"/>
                <a:ea typeface="Times New Roman" panose="02020603050405020304" pitchFamily="18" charset="0"/>
                <a:cs typeface="Times New Roman" panose="02020603050405020304" pitchFamily="18" charset="0"/>
              </a:rPr>
            </a:br>
            <a:r>
              <a:rPr lang="fr-FR" dirty="0">
                <a:solidFill>
                  <a:srgbClr val="000000"/>
                </a:solidFill>
                <a:latin typeface="+mj-lt"/>
                <a:ea typeface="Times New Roman" panose="02020603050405020304" pitchFamily="18" charset="0"/>
                <a:cs typeface="Times New Roman" panose="02020603050405020304" pitchFamily="18" charset="0"/>
              </a:rPr>
              <a:t>La prévention du phénomène</a:t>
            </a:r>
          </a:p>
          <a:p>
            <a:pPr>
              <a:buClr>
                <a:srgbClr val="C00000"/>
              </a:buClr>
              <a:defRPr/>
            </a:pPr>
            <a:endParaRPr lang="fr-FR" sz="2800" b="1" dirty="0">
              <a:solidFill>
                <a:srgbClr val="000000"/>
              </a:solidFill>
              <a:latin typeface="+mj-lt"/>
              <a:ea typeface="Times New Roman" panose="02020603050405020304" pitchFamily="18" charset="0"/>
              <a:cs typeface="Times New Roman" panose="02020603050405020304" pitchFamily="18" charset="0"/>
            </a:endParaRPr>
          </a:p>
          <a:p>
            <a:pPr marL="342900" indent="-342900">
              <a:buClr>
                <a:srgbClr val="C00000"/>
              </a:buClr>
              <a:buFontTx/>
              <a:buChar char="■"/>
              <a:defRPr/>
            </a:pPr>
            <a:endParaRPr lang="fr-FR" sz="1100" b="1" dirty="0">
              <a:solidFill>
                <a:srgbClr val="000000"/>
              </a:solidFill>
              <a:latin typeface="+mj-lt"/>
              <a:ea typeface="Times New Roman" panose="02020603050405020304" pitchFamily="18" charset="0"/>
              <a:cs typeface="Times New Roman" panose="02020603050405020304" pitchFamily="18" charset="0"/>
            </a:endParaRPr>
          </a:p>
        </p:txBody>
      </p:sp>
      <p:sp>
        <p:nvSpPr>
          <p:cNvPr id="49" name="Rectangle à coins arrondis 48">
            <a:extLst>
              <a:ext uri="{FF2B5EF4-FFF2-40B4-BE49-F238E27FC236}">
                <a16:creationId xmlns:a16="http://schemas.microsoft.com/office/drawing/2014/main" id="{6728CDCF-E952-462F-BC7A-942D144B95B0}"/>
              </a:ext>
            </a:extLst>
          </p:cNvPr>
          <p:cNvSpPr/>
          <p:nvPr/>
        </p:nvSpPr>
        <p:spPr>
          <a:xfrm>
            <a:off x="3370227" y="4149080"/>
            <a:ext cx="2437248" cy="1651516"/>
          </a:xfrm>
          <a:prstGeom prst="roundRect">
            <a:avLst/>
          </a:prstGeom>
          <a:solidFill>
            <a:schemeClr val="accent5">
              <a:lumMod val="90000"/>
            </a:schemeClr>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Clr>
                <a:srgbClr val="C00000"/>
              </a:buClr>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Axe 2:</a:t>
            </a:r>
            <a:r>
              <a:rPr lang="fr-FR" dirty="0">
                <a:solidFill>
                  <a:srgbClr val="000000"/>
                </a:solidFill>
                <a:latin typeface="+mj-lt"/>
                <a:ea typeface="Times New Roman" panose="02020603050405020304" pitchFamily="18" charset="0"/>
                <a:cs typeface="Times New Roman" panose="02020603050405020304" pitchFamily="18" charset="0"/>
              </a:rPr>
              <a:t> l’assistance et la protection des enfants victimes</a:t>
            </a:r>
          </a:p>
          <a:p>
            <a:pPr marL="342900" indent="-342900">
              <a:buClr>
                <a:srgbClr val="C00000"/>
              </a:buClr>
              <a:buFontTx/>
              <a:buChar char="■"/>
              <a:defRPr/>
            </a:pPr>
            <a:endParaRPr lang="fr-FR" sz="800" b="1" dirty="0">
              <a:solidFill>
                <a:srgbClr val="000000"/>
              </a:solidFill>
              <a:latin typeface="+mj-lt"/>
              <a:ea typeface="Times New Roman" panose="02020603050405020304" pitchFamily="18" charset="0"/>
              <a:cs typeface="Times New Roman" panose="02020603050405020304" pitchFamily="18" charset="0"/>
            </a:endParaRPr>
          </a:p>
          <a:p>
            <a:pPr marL="342900" indent="-342900">
              <a:buClr>
                <a:srgbClr val="C00000"/>
              </a:buClr>
              <a:buFontTx/>
              <a:buChar char="■"/>
              <a:defRPr/>
            </a:pPr>
            <a:endParaRPr lang="fr-FR" sz="800" b="1" dirty="0">
              <a:solidFill>
                <a:srgbClr val="000000"/>
              </a:solidFill>
              <a:latin typeface="+mj-lt"/>
              <a:ea typeface="Times New Roman" panose="02020603050405020304" pitchFamily="18" charset="0"/>
              <a:cs typeface="Times New Roman" panose="02020603050405020304" pitchFamily="18" charset="0"/>
            </a:endParaRPr>
          </a:p>
        </p:txBody>
      </p:sp>
      <p:sp>
        <p:nvSpPr>
          <p:cNvPr id="51" name="Rectangle à coins arrondis 50">
            <a:extLst>
              <a:ext uri="{FF2B5EF4-FFF2-40B4-BE49-F238E27FC236}">
                <a16:creationId xmlns:a16="http://schemas.microsoft.com/office/drawing/2014/main" id="{F0C1ED21-4A13-43D0-B854-9351EB8ADC65}"/>
              </a:ext>
            </a:extLst>
          </p:cNvPr>
          <p:cNvSpPr/>
          <p:nvPr/>
        </p:nvSpPr>
        <p:spPr>
          <a:xfrm>
            <a:off x="6175514" y="4149080"/>
            <a:ext cx="2596493" cy="1566386"/>
          </a:xfrm>
          <a:prstGeom prst="roundRect">
            <a:avLst/>
          </a:prstGeom>
          <a:solidFill>
            <a:schemeClr val="accent5">
              <a:lumMod val="90000"/>
            </a:schemeClr>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Clr>
                <a:srgbClr val="C00000"/>
              </a:buClr>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Axe 3: </a:t>
            </a:r>
            <a:br>
              <a:rPr lang="fr-FR" dirty="0">
                <a:solidFill>
                  <a:srgbClr val="000000"/>
                </a:solidFill>
                <a:latin typeface="+mj-lt"/>
                <a:ea typeface="Times New Roman" panose="02020603050405020304" pitchFamily="18" charset="0"/>
                <a:cs typeface="Times New Roman" panose="02020603050405020304" pitchFamily="18" charset="0"/>
              </a:rPr>
            </a:br>
            <a:r>
              <a:rPr lang="fr-FR" dirty="0">
                <a:solidFill>
                  <a:srgbClr val="000000"/>
                </a:solidFill>
                <a:latin typeface="+mj-lt"/>
                <a:ea typeface="Times New Roman" panose="02020603050405020304" pitchFamily="18" charset="0"/>
                <a:cs typeface="Times New Roman" panose="02020603050405020304" pitchFamily="18" charset="0"/>
              </a:rPr>
              <a:t>La poursuite et la répression des trafiquants</a:t>
            </a:r>
            <a:endParaRPr lang="fr-FR" dirty="0">
              <a:latin typeface="+mj-lt"/>
              <a:ea typeface="Times New Roman" panose="02020603050405020304" pitchFamily="18" charset="0"/>
              <a:cs typeface="Times New Roman" panose="02020603050405020304" pitchFamily="18" charset="0"/>
            </a:endParaRPr>
          </a:p>
          <a:p>
            <a:pPr>
              <a:buClr>
                <a:srgbClr val="C00000"/>
              </a:buClr>
              <a:defRPr/>
            </a:pPr>
            <a:endParaRPr lang="fr-FR" sz="1400" dirty="0">
              <a:latin typeface="+mj-lt"/>
              <a:ea typeface="Times New Roman" panose="02020603050405020304" pitchFamily="18" charset="0"/>
              <a:cs typeface="Times New Roman" panose="02020603050405020304" pitchFamily="18" charset="0"/>
            </a:endParaRPr>
          </a:p>
        </p:txBody>
      </p:sp>
      <p:sp>
        <p:nvSpPr>
          <p:cNvPr id="53" name="Rectangle à coins arrondis 52">
            <a:extLst>
              <a:ext uri="{FF2B5EF4-FFF2-40B4-BE49-F238E27FC236}">
                <a16:creationId xmlns:a16="http://schemas.microsoft.com/office/drawing/2014/main" id="{1959881E-B1FD-4BFD-BD66-3B370E26755F}"/>
              </a:ext>
            </a:extLst>
          </p:cNvPr>
          <p:cNvSpPr/>
          <p:nvPr/>
        </p:nvSpPr>
        <p:spPr>
          <a:xfrm>
            <a:off x="8975324" y="4149080"/>
            <a:ext cx="2537247" cy="1481257"/>
          </a:xfrm>
          <a:prstGeom prst="roundRect">
            <a:avLst/>
          </a:prstGeom>
          <a:solidFill>
            <a:schemeClr val="accent5">
              <a:lumMod val="90000"/>
            </a:schemeClr>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Clr>
                <a:srgbClr val="C00000"/>
              </a:buClr>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Axe 4:</a:t>
            </a:r>
            <a:br>
              <a:rPr lang="fr-FR" dirty="0">
                <a:solidFill>
                  <a:srgbClr val="000000"/>
                </a:solidFill>
                <a:latin typeface="+mj-lt"/>
                <a:ea typeface="Times New Roman" panose="02020603050405020304" pitchFamily="18" charset="0"/>
                <a:cs typeface="Times New Roman" panose="02020603050405020304" pitchFamily="18" charset="0"/>
              </a:rPr>
            </a:br>
            <a:r>
              <a:rPr lang="fr-FR" dirty="0">
                <a:solidFill>
                  <a:srgbClr val="000000"/>
                </a:solidFill>
                <a:latin typeface="+mj-lt"/>
                <a:ea typeface="Times New Roman" panose="02020603050405020304" pitchFamily="18" charset="0"/>
                <a:cs typeface="Times New Roman" panose="02020603050405020304" pitchFamily="18" charset="0"/>
              </a:rPr>
              <a:t>La coordination et le suivi-évaluation des actions</a:t>
            </a:r>
            <a:endParaRPr lang="fr-FR" sz="1400" dirty="0">
              <a:latin typeface="+mj-lt"/>
              <a:ea typeface="Times New Roman" panose="02020603050405020304" pitchFamily="18" charset="0"/>
              <a:cs typeface="Times New Roman" panose="02020603050405020304" pitchFamily="18" charset="0"/>
            </a:endParaRPr>
          </a:p>
          <a:p>
            <a:pPr marL="342900" indent="-342900">
              <a:buClr>
                <a:srgbClr val="C00000"/>
              </a:buClr>
              <a:buFontTx/>
              <a:buChar char="■"/>
              <a:defRPr/>
            </a:pPr>
            <a:endParaRPr lang="fr-FR" sz="900" dirty="0">
              <a:latin typeface="+mj-lt"/>
              <a:ea typeface="Times New Roman" panose="02020603050405020304" pitchFamily="18" charset="0"/>
              <a:cs typeface="Times New Roman" panose="02020603050405020304" pitchFamily="18" charset="0"/>
            </a:endParaRPr>
          </a:p>
        </p:txBody>
      </p:sp>
      <p:cxnSp>
        <p:nvCxnSpPr>
          <p:cNvPr id="19" name="Connecteur droit 18">
            <a:extLst>
              <a:ext uri="{FF2B5EF4-FFF2-40B4-BE49-F238E27FC236}">
                <a16:creationId xmlns:a16="http://schemas.microsoft.com/office/drawing/2014/main" id="{D61B8D13-C997-484F-9F06-7162AD887918}"/>
              </a:ext>
            </a:extLst>
          </p:cNvPr>
          <p:cNvCxnSpPr/>
          <p:nvPr/>
        </p:nvCxnSpPr>
        <p:spPr>
          <a:xfrm flipH="1">
            <a:off x="2063750" y="3860800"/>
            <a:ext cx="7993063" cy="0"/>
          </a:xfrm>
          <a:prstGeom prst="line">
            <a:avLst/>
          </a:prstGeom>
          <a:ln w="28575"/>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4578" name="Espace réservé du numéro de diapositive 1">
            <a:extLst>
              <a:ext uri="{FF2B5EF4-FFF2-40B4-BE49-F238E27FC236}">
                <a16:creationId xmlns:a16="http://schemas.microsoft.com/office/drawing/2014/main" id="{3B67C1EA-F7B5-4EB6-9E89-9DCFD8EFDBF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BDAF7A8-F6C4-4185-AF4D-A0924D8EBDF0}" type="slidenum">
              <a:rPr lang="fr-FR" altLang="fr-FR" sz="1400" smtClean="0"/>
              <a:pPr>
                <a:spcBef>
                  <a:spcPct val="0"/>
                </a:spcBef>
                <a:buFontTx/>
                <a:buNone/>
              </a:pPr>
              <a:t>11</a:t>
            </a:fld>
            <a:endParaRPr lang="fr-FR" altLang="fr-FR" sz="1400"/>
          </a:p>
        </p:txBody>
      </p:sp>
      <p:sp>
        <p:nvSpPr>
          <p:cNvPr id="47" name="Rectangle 46">
            <a:extLst>
              <a:ext uri="{FF2B5EF4-FFF2-40B4-BE49-F238E27FC236}">
                <a16:creationId xmlns:a16="http://schemas.microsoft.com/office/drawing/2014/main" id="{5ED62165-B89B-49A3-81AF-28A45F85C3AA}"/>
              </a:ext>
            </a:extLst>
          </p:cNvPr>
          <p:cNvSpPr/>
          <p:nvPr/>
        </p:nvSpPr>
        <p:spPr>
          <a:xfrm>
            <a:off x="1343472" y="468834"/>
            <a:ext cx="9793088" cy="400110"/>
          </a:xfrm>
          <a:prstGeom prst="rect">
            <a:avLst/>
          </a:prstGeom>
          <a:solidFill>
            <a:srgbClr val="FFFF00"/>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457200" indent="-457200">
              <a:buFont typeface="+mj-lt"/>
              <a:buAutoNum type="arabicPeriod"/>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de l’axe 1: La Prévention du phénomène </a:t>
            </a:r>
          </a:p>
        </p:txBody>
      </p:sp>
      <p:sp>
        <p:nvSpPr>
          <p:cNvPr id="48" name="Rectangle à coins arrondis 47">
            <a:extLst>
              <a:ext uri="{FF2B5EF4-FFF2-40B4-BE49-F238E27FC236}">
                <a16:creationId xmlns:a16="http://schemas.microsoft.com/office/drawing/2014/main" id="{2A8ECC5B-54AE-45E7-8DF8-052774A31F9D}"/>
              </a:ext>
            </a:extLst>
          </p:cNvPr>
          <p:cNvSpPr/>
          <p:nvPr/>
        </p:nvSpPr>
        <p:spPr>
          <a:xfrm>
            <a:off x="1343472" y="2578838"/>
            <a:ext cx="9854631" cy="71508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Une sensibilisation de proximité </a:t>
            </a:r>
            <a:r>
              <a:rPr lang="fr-FR" dirty="0">
                <a:solidFill>
                  <a:srgbClr val="000000"/>
                </a:solidFill>
                <a:latin typeface="+mj-lt"/>
                <a:ea typeface="Times New Roman" panose="02020603050405020304" pitchFamily="18" charset="0"/>
                <a:cs typeface="Times New Roman" panose="02020603050405020304" pitchFamily="18" charset="0"/>
              </a:rPr>
              <a:t>à travers des visites dans les communautés rurales a permis de toucher plus de </a:t>
            </a:r>
            <a:r>
              <a:rPr lang="fr-FR" b="1" dirty="0">
                <a:solidFill>
                  <a:srgbClr val="000000"/>
                </a:solidFill>
                <a:latin typeface="+mj-lt"/>
                <a:ea typeface="Times New Roman" panose="02020603050405020304" pitchFamily="18" charset="0"/>
                <a:cs typeface="Times New Roman" panose="02020603050405020304" pitchFamily="18" charset="0"/>
              </a:rPr>
              <a:t>2 millions de personnes</a:t>
            </a:r>
            <a:r>
              <a:rPr lang="fr-FR" dirty="0">
                <a:solidFill>
                  <a:srgbClr val="000000"/>
                </a:solidFill>
                <a:latin typeface="+mj-lt"/>
                <a:ea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5ADD4CCC-9A03-4014-937C-C3B733925AFC}"/>
              </a:ext>
            </a:extLst>
          </p:cNvPr>
          <p:cNvSpPr/>
          <p:nvPr/>
        </p:nvSpPr>
        <p:spPr>
          <a:xfrm>
            <a:off x="1343472" y="1082641"/>
            <a:ext cx="9793088"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b="1" dirty="0">
                <a:solidFill>
                  <a:schemeClr val="bg1"/>
                </a:solidFill>
                <a:latin typeface="+mj-lt"/>
                <a:ea typeface="Times New Roman" panose="02020603050405020304" pitchFamily="18" charset="0"/>
                <a:cs typeface="Times New Roman" panose="02020603050405020304" pitchFamily="18" charset="0"/>
              </a:rPr>
              <a:t>1.1</a:t>
            </a:r>
            <a:r>
              <a:rPr lang="fr-FR" sz="2000" b="1" dirty="0">
                <a:solidFill>
                  <a:schemeClr val="bg1"/>
                </a:solidFill>
                <a:latin typeface="+mj-lt"/>
                <a:ea typeface="Times New Roman" panose="02020603050405020304" pitchFamily="18" charset="0"/>
                <a:cs typeface="Times New Roman" panose="02020603050405020304" pitchFamily="18" charset="0"/>
              </a:rPr>
              <a:t>. Au titre de la sensibilisation des populations (2015-2017)</a:t>
            </a:r>
          </a:p>
        </p:txBody>
      </p:sp>
      <p:sp>
        <p:nvSpPr>
          <p:cNvPr id="18" name="Rectangle à coins arrondis 17">
            <a:extLst>
              <a:ext uri="{FF2B5EF4-FFF2-40B4-BE49-F238E27FC236}">
                <a16:creationId xmlns:a16="http://schemas.microsoft.com/office/drawing/2014/main" id="{479C42BB-05A1-4A32-9CAC-F22138F14AAB}"/>
              </a:ext>
            </a:extLst>
          </p:cNvPr>
          <p:cNvSpPr/>
          <p:nvPr/>
        </p:nvSpPr>
        <p:spPr>
          <a:xfrm>
            <a:off x="1343472" y="1696356"/>
            <a:ext cx="9784253" cy="71508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Une vaste campagne de communication </a:t>
            </a:r>
            <a:r>
              <a:rPr lang="fr-FR" dirty="0">
                <a:solidFill>
                  <a:srgbClr val="000000"/>
                </a:solidFill>
                <a:latin typeface="+mj-lt"/>
                <a:ea typeface="Times New Roman" panose="02020603050405020304" pitchFamily="18" charset="0"/>
                <a:cs typeface="Times New Roman" panose="02020603050405020304" pitchFamily="18" charset="0"/>
              </a:rPr>
              <a:t>par affichage et insertion presse à été réalisée à Abidjan et à l’intérieur du pays.</a:t>
            </a:r>
          </a:p>
        </p:txBody>
      </p:sp>
      <p:sp>
        <p:nvSpPr>
          <p:cNvPr id="31" name="Rectangle à coins arrondis 30">
            <a:extLst>
              <a:ext uri="{FF2B5EF4-FFF2-40B4-BE49-F238E27FC236}">
                <a16:creationId xmlns:a16="http://schemas.microsoft.com/office/drawing/2014/main" id="{FBE60F5C-F48B-4069-81D0-50231B7AAEE1}"/>
              </a:ext>
            </a:extLst>
          </p:cNvPr>
          <p:cNvSpPr/>
          <p:nvPr/>
        </p:nvSpPr>
        <p:spPr>
          <a:xfrm>
            <a:off x="1389459" y="3461320"/>
            <a:ext cx="9819109" cy="1328023"/>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Ces campagnes de sensibilisation et de communication ont permis aux populations d’</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ê</a:t>
            </a:r>
            <a:r>
              <a:rPr lang="fr-FR" dirty="0">
                <a:solidFill>
                  <a:srgbClr val="000000"/>
                </a:solidFill>
                <a:latin typeface="+mj-lt"/>
                <a:ea typeface="Times New Roman" panose="02020603050405020304" pitchFamily="18" charset="0"/>
                <a:cs typeface="Times New Roman" panose="02020603050405020304" pitchFamily="18" charset="0"/>
              </a:rPr>
              <a:t>tre </a:t>
            </a:r>
            <a:r>
              <a:rPr lang="fr-FR" b="1" dirty="0">
                <a:solidFill>
                  <a:srgbClr val="000000"/>
                </a:solidFill>
                <a:latin typeface="+mj-lt"/>
                <a:ea typeface="Times New Roman" panose="02020603050405020304" pitchFamily="18" charset="0"/>
                <a:cs typeface="Times New Roman" panose="02020603050405020304" pitchFamily="18" charset="0"/>
              </a:rPr>
              <a:t>informées sur l’interdiction et la répression par la loi, du travail des enfants</a:t>
            </a:r>
            <a:r>
              <a:rPr lang="fr-FR" dirty="0">
                <a:solidFill>
                  <a:srgbClr val="000000"/>
                </a:solidFill>
                <a:latin typeface="+mj-lt"/>
                <a:ea typeface="Times New Roman" panose="02020603050405020304" pitchFamily="18" charset="0"/>
                <a:cs typeface="Times New Roman" panose="02020603050405020304" pitchFamily="18" charset="0"/>
              </a:rPr>
              <a:t>. Aujourd’hui, toutes les personnes qui s’adonnent à cette pratique dans notre pays le font dans la clandestinité car elles savent qu’elles encourent des peines prévues par la loi.</a:t>
            </a:r>
          </a:p>
        </p:txBody>
      </p:sp>
      <p:sp>
        <p:nvSpPr>
          <p:cNvPr id="8" name="Rectangle à coins arrondis 7">
            <a:extLst>
              <a:ext uri="{FF2B5EF4-FFF2-40B4-BE49-F238E27FC236}">
                <a16:creationId xmlns:a16="http://schemas.microsoft.com/office/drawing/2014/main" id="{8A9C0FF9-DCAE-4735-990A-C8E07C25BDD1}"/>
              </a:ext>
            </a:extLst>
          </p:cNvPr>
          <p:cNvSpPr/>
          <p:nvPr/>
        </p:nvSpPr>
        <p:spPr>
          <a:xfrm>
            <a:off x="1389459" y="4956736"/>
            <a:ext cx="9819109" cy="1021556"/>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Ces campagnes de sensibilisation ont également permis à nos parents de pouvoir faire aujourd’hui la distinction entre les </a:t>
            </a:r>
            <a:r>
              <a:rPr lang="fr-FR" b="1" dirty="0">
                <a:solidFill>
                  <a:srgbClr val="000000"/>
                </a:solidFill>
                <a:latin typeface="+mj-lt"/>
                <a:ea typeface="Times New Roman" panose="02020603050405020304" pitchFamily="18" charset="0"/>
                <a:cs typeface="Times New Roman" panose="02020603050405020304" pitchFamily="18" charset="0"/>
              </a:rPr>
              <a:t>travaux dangereux interdits aux enfants, </a:t>
            </a:r>
            <a:r>
              <a:rPr lang="fr-FR" dirty="0">
                <a:solidFill>
                  <a:srgbClr val="000000"/>
                </a:solidFill>
                <a:latin typeface="+mj-lt"/>
                <a:ea typeface="Times New Roman" panose="02020603050405020304" pitchFamily="18" charset="0"/>
                <a:cs typeface="Times New Roman" panose="02020603050405020304" pitchFamily="18" charset="0"/>
              </a:rPr>
              <a:t>et les </a:t>
            </a:r>
            <a:r>
              <a:rPr lang="fr-FR" b="1" dirty="0">
                <a:solidFill>
                  <a:srgbClr val="000000"/>
                </a:solidFill>
                <a:latin typeface="+mj-lt"/>
                <a:ea typeface="Times New Roman" panose="02020603050405020304" pitchFamily="18" charset="0"/>
                <a:cs typeface="Times New Roman" panose="02020603050405020304" pitchFamily="18" charset="0"/>
              </a:rPr>
              <a:t>travaux légers autorisés aux adolescents</a:t>
            </a:r>
            <a:r>
              <a:rPr lang="fr-FR" dirty="0">
                <a:solidFill>
                  <a:srgbClr val="000000"/>
                </a:solidFill>
                <a:latin typeface="+mj-lt"/>
                <a:ea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6626" name="Espace réservé du numéro de diapositive 1">
            <a:extLst>
              <a:ext uri="{FF2B5EF4-FFF2-40B4-BE49-F238E27FC236}">
                <a16:creationId xmlns:a16="http://schemas.microsoft.com/office/drawing/2014/main" id="{DAC77DDB-FA9D-4670-A417-399F93C2211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B8C2B48-8F97-4563-AD27-0D787328E9E7}" type="slidenum">
              <a:rPr lang="fr-FR" altLang="fr-FR" sz="1400" smtClean="0"/>
              <a:pPr>
                <a:spcBef>
                  <a:spcPct val="0"/>
                </a:spcBef>
                <a:buFontTx/>
                <a:buNone/>
              </a:pPr>
              <a:t>12</a:t>
            </a:fld>
            <a:endParaRPr lang="fr-FR" altLang="fr-FR" sz="1400"/>
          </a:p>
        </p:txBody>
      </p:sp>
      <p:sp>
        <p:nvSpPr>
          <p:cNvPr id="49" name="Rectangle à coins arrondis 48">
            <a:extLst>
              <a:ext uri="{FF2B5EF4-FFF2-40B4-BE49-F238E27FC236}">
                <a16:creationId xmlns:a16="http://schemas.microsoft.com/office/drawing/2014/main" id="{B4F84291-A709-4768-8B44-58DA694A1371}"/>
              </a:ext>
            </a:extLst>
          </p:cNvPr>
          <p:cNvSpPr/>
          <p:nvPr/>
        </p:nvSpPr>
        <p:spPr>
          <a:xfrm>
            <a:off x="1514380" y="2070620"/>
            <a:ext cx="8712968" cy="1634490"/>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70 000 </a:t>
            </a:r>
            <a:r>
              <a:rPr lang="fr-FR" dirty="0">
                <a:solidFill>
                  <a:srgbClr val="000000"/>
                </a:solidFill>
                <a:latin typeface="+mj-lt"/>
                <a:ea typeface="Times New Roman" panose="02020603050405020304" pitchFamily="18" charset="0"/>
                <a:cs typeface="Times New Roman" panose="02020603050405020304" pitchFamily="18" charset="0"/>
              </a:rPr>
              <a:t>acteurs intervenant dans la chaîne de remédiation ont été formés pour une meilleure protection des enfants. Il s’agit entre autre, des </a:t>
            </a:r>
            <a:r>
              <a:rPr lang="fr-FR" b="1" dirty="0">
                <a:solidFill>
                  <a:srgbClr val="000000"/>
                </a:solidFill>
                <a:latin typeface="+mj-lt"/>
                <a:ea typeface="Times New Roman" panose="02020603050405020304" pitchFamily="18" charset="0"/>
                <a:cs typeface="Times New Roman" panose="02020603050405020304" pitchFamily="18" charset="0"/>
              </a:rPr>
              <a:t>Préfets, Sous-Préfets, Magistrats, Inspecteurs du Travail, Assistants sociaux, Policiers, Gendarmes, Journalistes et professionnels des medias</a:t>
            </a:r>
            <a:r>
              <a:rPr lang="fr-FR" dirty="0">
                <a:solidFill>
                  <a:srgbClr val="000000"/>
                </a:solidFill>
                <a:latin typeface="+mj-lt"/>
                <a:ea typeface="Times New Roman" panose="02020603050405020304" pitchFamily="18" charset="0"/>
                <a:cs typeface="Times New Roman" panose="02020603050405020304" pitchFamily="18" charset="0"/>
              </a:rPr>
              <a:t>.</a:t>
            </a:r>
            <a:endParaRPr lang="fr-FR" sz="1100" b="1" dirty="0">
              <a:solidFill>
                <a:srgbClr val="000000"/>
              </a:solidFill>
              <a:latin typeface="+mj-lt"/>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2A68F8F1-903E-4278-87C3-6D6D1717D05A}"/>
              </a:ext>
            </a:extLst>
          </p:cNvPr>
          <p:cNvSpPr/>
          <p:nvPr/>
        </p:nvSpPr>
        <p:spPr>
          <a:xfrm>
            <a:off x="1494770" y="1060281"/>
            <a:ext cx="8698315"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sz="2000" b="1" dirty="0">
                <a:solidFill>
                  <a:schemeClr val="bg1"/>
                </a:solidFill>
                <a:latin typeface="+mj-lt"/>
                <a:ea typeface="Times New Roman" panose="02020603050405020304" pitchFamily="18" charset="0"/>
                <a:cs typeface="Times New Roman" panose="02020603050405020304" pitchFamily="18" charset="0"/>
              </a:rPr>
              <a:t>1.2. Au titre du renforcement des capacités des acteurs (2015-2017)</a:t>
            </a:r>
          </a:p>
        </p:txBody>
      </p:sp>
      <p:sp>
        <p:nvSpPr>
          <p:cNvPr id="33" name="Rectangle à coins arrondis 32">
            <a:extLst>
              <a:ext uri="{FF2B5EF4-FFF2-40B4-BE49-F238E27FC236}">
                <a16:creationId xmlns:a16="http://schemas.microsoft.com/office/drawing/2014/main" id="{7DF6D11D-F451-4799-9EDA-2821DBE3BD28}"/>
              </a:ext>
            </a:extLst>
          </p:cNvPr>
          <p:cNvSpPr/>
          <p:nvPr/>
        </p:nvSpPr>
        <p:spPr>
          <a:xfrm>
            <a:off x="1480117" y="4293096"/>
            <a:ext cx="8712968" cy="143017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Ces formations ont permis à ces acteurs d’avoir les compétences nécessaires pour mieux jouer leur rôle sur le terrain dans leurs différents domaines d’activité.</a:t>
            </a:r>
          </a:p>
          <a:p>
            <a:pPr marL="342900" indent="-342900">
              <a:buClr>
                <a:srgbClr val="C00000"/>
              </a:buClr>
              <a:buFontTx/>
              <a:buChar char="■"/>
              <a:defRPr/>
            </a:pPr>
            <a:endParaRPr lang="fr-FR" sz="2400" b="1" dirty="0">
              <a:solidFill>
                <a:srgbClr val="000000"/>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8674" name="Espace réservé du numéro de diapositive 1">
            <a:extLst>
              <a:ext uri="{FF2B5EF4-FFF2-40B4-BE49-F238E27FC236}">
                <a16:creationId xmlns:a16="http://schemas.microsoft.com/office/drawing/2014/main" id="{04FF7E67-4F15-4AC9-AF48-314CB8A0820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6C77F64-C4E2-4EB5-A471-0321BBCED253}" type="slidenum">
              <a:rPr lang="fr-FR" altLang="fr-FR" sz="1400" smtClean="0"/>
              <a:pPr>
                <a:spcBef>
                  <a:spcPct val="0"/>
                </a:spcBef>
                <a:buFontTx/>
                <a:buNone/>
              </a:pPr>
              <a:t>13</a:t>
            </a:fld>
            <a:endParaRPr lang="fr-FR" altLang="fr-FR" sz="1400"/>
          </a:p>
        </p:txBody>
      </p:sp>
      <p:sp>
        <p:nvSpPr>
          <p:cNvPr id="51" name="Rectangle à coins arrondis 50">
            <a:extLst>
              <a:ext uri="{FF2B5EF4-FFF2-40B4-BE49-F238E27FC236}">
                <a16:creationId xmlns:a16="http://schemas.microsoft.com/office/drawing/2014/main" id="{CD2BD3F7-FB9E-42CB-A61E-4F38782B8A7C}"/>
              </a:ext>
            </a:extLst>
          </p:cNvPr>
          <p:cNvSpPr/>
          <p:nvPr/>
        </p:nvSpPr>
        <p:spPr>
          <a:xfrm>
            <a:off x="767408" y="1057727"/>
            <a:ext cx="10585175" cy="71508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4 250 salles </a:t>
            </a:r>
            <a:r>
              <a:rPr lang="fr-FR" dirty="0">
                <a:solidFill>
                  <a:srgbClr val="000000"/>
                </a:solidFill>
                <a:latin typeface="+mj-lt"/>
                <a:ea typeface="Times New Roman" panose="02020603050405020304" pitchFamily="18" charset="0"/>
                <a:cs typeface="Times New Roman" panose="02020603050405020304" pitchFamily="18" charset="0"/>
              </a:rPr>
              <a:t>de classe maternelles et primaires ont été </a:t>
            </a:r>
            <a:r>
              <a:rPr lang="fr-FR" dirty="0">
                <a:latin typeface="+mj-lt"/>
                <a:ea typeface="Times New Roman" panose="02020603050405020304" pitchFamily="18" charset="0"/>
                <a:cs typeface="Times New Roman" panose="02020603050405020304" pitchFamily="18" charset="0"/>
              </a:rPr>
              <a:t>construites, dont </a:t>
            </a:r>
            <a:r>
              <a:rPr lang="fr-FR" b="1" dirty="0">
                <a:latin typeface="+mj-lt"/>
                <a:ea typeface="Times New Roman" panose="02020603050405020304" pitchFamily="18" charset="0"/>
                <a:cs typeface="Times New Roman" panose="02020603050405020304" pitchFamily="18" charset="0"/>
              </a:rPr>
              <a:t>4 000 </a:t>
            </a:r>
            <a:r>
              <a:rPr lang="fr-FR" dirty="0">
                <a:latin typeface="+mj-lt"/>
                <a:ea typeface="Times New Roman" panose="02020603050405020304" pitchFamily="18" charset="0"/>
                <a:cs typeface="Times New Roman" panose="02020603050405020304" pitchFamily="18" charset="0"/>
              </a:rPr>
              <a:t>par le Gouvernement et </a:t>
            </a:r>
            <a:r>
              <a:rPr lang="fr-FR" b="1" dirty="0">
                <a:latin typeface="+mj-lt"/>
                <a:ea typeface="Times New Roman" panose="02020603050405020304" pitchFamily="18" charset="0"/>
                <a:cs typeface="Times New Roman" panose="02020603050405020304" pitchFamily="18" charset="0"/>
              </a:rPr>
              <a:t>250 </a:t>
            </a:r>
            <a:r>
              <a:rPr lang="fr-FR" dirty="0">
                <a:latin typeface="+mj-lt"/>
                <a:ea typeface="Times New Roman" panose="02020603050405020304" pitchFamily="18" charset="0"/>
                <a:cs typeface="Times New Roman" panose="02020603050405020304" pitchFamily="18" charset="0"/>
              </a:rPr>
              <a:t>par les Partenaires Techniques et Financiers.</a:t>
            </a:r>
          </a:p>
        </p:txBody>
      </p:sp>
      <p:sp>
        <p:nvSpPr>
          <p:cNvPr id="53" name="Rectangle à coins arrondis 52">
            <a:extLst>
              <a:ext uri="{FF2B5EF4-FFF2-40B4-BE49-F238E27FC236}">
                <a16:creationId xmlns:a16="http://schemas.microsoft.com/office/drawing/2014/main" id="{05DC9E09-4BFE-48F8-832E-34A90AC2AF35}"/>
              </a:ext>
            </a:extLst>
          </p:cNvPr>
          <p:cNvSpPr/>
          <p:nvPr/>
        </p:nvSpPr>
        <p:spPr>
          <a:xfrm>
            <a:off x="767408" y="1868631"/>
            <a:ext cx="10585175" cy="1328023"/>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Clr>
                <a:schemeClr val="tx1"/>
              </a:buClr>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700 000 élèves </a:t>
            </a:r>
            <a:r>
              <a:rPr lang="fr-FR" dirty="0">
                <a:solidFill>
                  <a:srgbClr val="000000"/>
                </a:solidFill>
                <a:latin typeface="+mj-lt"/>
                <a:ea typeface="Times New Roman" panose="02020603050405020304" pitchFamily="18" charset="0"/>
                <a:cs typeface="Times New Roman" panose="02020603050405020304" pitchFamily="18" charset="0"/>
              </a:rPr>
              <a:t>du primaire, ont été </a:t>
            </a:r>
            <a:r>
              <a:rPr lang="fr-FR" dirty="0">
                <a:latin typeface="+mj-lt"/>
                <a:ea typeface="Times New Roman" panose="02020603050405020304" pitchFamily="18" charset="0"/>
                <a:cs typeface="Times New Roman" panose="02020603050405020304" pitchFamily="18" charset="0"/>
              </a:rPr>
              <a:t>régularisés à l’Etat civil, dont plus de </a:t>
            </a:r>
            <a:r>
              <a:rPr lang="fr-FR" b="1" dirty="0">
                <a:latin typeface="+mj-lt"/>
                <a:ea typeface="Times New Roman" panose="02020603050405020304" pitchFamily="18" charset="0"/>
                <a:cs typeface="Times New Roman" panose="02020603050405020304" pitchFamily="18" charset="0"/>
              </a:rPr>
              <a:t>600 000 </a:t>
            </a:r>
            <a:r>
              <a:rPr lang="fr-FR" dirty="0">
                <a:latin typeface="+mj-lt"/>
                <a:ea typeface="Times New Roman" panose="02020603050405020304" pitchFamily="18" charset="0"/>
                <a:cs typeface="Times New Roman" panose="02020603050405020304" pitchFamily="18" charset="0"/>
              </a:rPr>
              <a:t>grâce à l’appui de l’UNICEF et du Gouvernement. Ces actes de naissance permettent désormais à tous ces l'élèves, de poursuivre sereinement leur scolarité sans risque d’abandon prématuré, et de passer régulièrement les examens scolaires.</a:t>
            </a:r>
          </a:p>
        </p:txBody>
      </p:sp>
      <p:sp>
        <p:nvSpPr>
          <p:cNvPr id="28" name="Rectangle 27">
            <a:extLst>
              <a:ext uri="{FF2B5EF4-FFF2-40B4-BE49-F238E27FC236}">
                <a16:creationId xmlns:a16="http://schemas.microsoft.com/office/drawing/2014/main" id="{216DA0F8-88A5-4DDE-AEA2-2BCAE89B3FD8}"/>
              </a:ext>
            </a:extLst>
          </p:cNvPr>
          <p:cNvSpPr/>
          <p:nvPr/>
        </p:nvSpPr>
        <p:spPr>
          <a:xfrm>
            <a:off x="767408" y="476672"/>
            <a:ext cx="10585176"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sz="2000" b="1" dirty="0">
                <a:solidFill>
                  <a:schemeClr val="bg1"/>
                </a:solidFill>
                <a:latin typeface="+mj-lt"/>
                <a:ea typeface="Times New Roman" panose="02020603050405020304" pitchFamily="18" charset="0"/>
                <a:cs typeface="Times New Roman" panose="02020603050405020304" pitchFamily="18" charset="0"/>
              </a:rPr>
              <a:t>1.3. Au titre de l’accès des enfants à l’éducation (2015-2017)</a:t>
            </a:r>
          </a:p>
        </p:txBody>
      </p:sp>
      <p:sp>
        <p:nvSpPr>
          <p:cNvPr id="20" name="Rectangle à coins arrondis 19">
            <a:extLst>
              <a:ext uri="{FF2B5EF4-FFF2-40B4-BE49-F238E27FC236}">
                <a16:creationId xmlns:a16="http://schemas.microsoft.com/office/drawing/2014/main" id="{57A4EC1D-DBE4-44BC-B0AA-4CA90A9B078A}"/>
              </a:ext>
            </a:extLst>
          </p:cNvPr>
          <p:cNvSpPr/>
          <p:nvPr/>
        </p:nvSpPr>
        <p:spPr>
          <a:xfrm>
            <a:off x="794155" y="5517232"/>
            <a:ext cx="10558427" cy="71508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Toutes ces actions ont permis à des milliers d’enfants d’</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ê</a:t>
            </a:r>
            <a:r>
              <a:rPr lang="fr-FR" dirty="0">
                <a:solidFill>
                  <a:srgbClr val="000000"/>
                </a:solidFill>
                <a:latin typeface="+mj-lt"/>
                <a:ea typeface="Times New Roman" panose="02020603050405020304" pitchFamily="18" charset="0"/>
                <a:cs typeface="Times New Roman" panose="02020603050405020304" pitchFamily="18" charset="0"/>
              </a:rPr>
              <a:t>tre scolarisés et d’</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ê</a:t>
            </a:r>
            <a:r>
              <a:rPr lang="fr-FR" dirty="0">
                <a:solidFill>
                  <a:srgbClr val="000000"/>
                </a:solidFill>
                <a:latin typeface="+mj-lt"/>
                <a:ea typeface="Times New Roman" panose="02020603050405020304" pitchFamily="18" charset="0"/>
                <a:cs typeface="Times New Roman" panose="02020603050405020304" pitchFamily="18" charset="0"/>
              </a:rPr>
              <a:t>tre soustraits aux risques de travail et d’exploitation.</a:t>
            </a:r>
            <a:endParaRPr lang="fr-FR" dirty="0">
              <a:latin typeface="+mj-lt"/>
              <a:ea typeface="Times New Roman" panose="02020603050405020304" pitchFamily="18" charset="0"/>
              <a:cs typeface="Times New Roman" panose="02020603050405020304" pitchFamily="18" charset="0"/>
            </a:endParaRPr>
          </a:p>
        </p:txBody>
      </p:sp>
      <p:sp>
        <p:nvSpPr>
          <p:cNvPr id="22" name="Rectangle à coins arrondis 21">
            <a:extLst>
              <a:ext uri="{FF2B5EF4-FFF2-40B4-BE49-F238E27FC236}">
                <a16:creationId xmlns:a16="http://schemas.microsoft.com/office/drawing/2014/main" id="{72F50BB3-E71A-4373-BC9F-AFFAD71E038C}"/>
              </a:ext>
            </a:extLst>
          </p:cNvPr>
          <p:cNvSpPr/>
          <p:nvPr/>
        </p:nvSpPr>
        <p:spPr>
          <a:xfrm>
            <a:off x="777872" y="4365104"/>
            <a:ext cx="10574710" cy="71508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Clr>
                <a:schemeClr val="tx1"/>
              </a:buClr>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104 cantines scolaires </a:t>
            </a:r>
            <a:r>
              <a:rPr lang="fr-FR" dirty="0">
                <a:solidFill>
                  <a:srgbClr val="000000"/>
                </a:solidFill>
                <a:latin typeface="+mj-lt"/>
                <a:ea typeface="Times New Roman" panose="02020603050405020304" pitchFamily="18" charset="0"/>
                <a:cs typeface="Times New Roman" panose="02020603050405020304" pitchFamily="18" charset="0"/>
              </a:rPr>
              <a:t>ont été </a:t>
            </a:r>
            <a:r>
              <a:rPr lang="fr-FR" dirty="0">
                <a:latin typeface="+mj-lt"/>
                <a:ea typeface="Times New Roman" panose="02020603050405020304" pitchFamily="18" charset="0"/>
                <a:cs typeface="Times New Roman" panose="02020603050405020304" pitchFamily="18" charset="0"/>
              </a:rPr>
              <a:t>construites dans les écoles rurales, pour offrir aux élèves, des repas sains et lutter contre la faim en milieu scolaire pour le maintien des élèves à l’école.</a:t>
            </a:r>
          </a:p>
        </p:txBody>
      </p:sp>
      <p:sp>
        <p:nvSpPr>
          <p:cNvPr id="23" name="Rectangle à coins arrondis 22">
            <a:extLst>
              <a:ext uri="{FF2B5EF4-FFF2-40B4-BE49-F238E27FC236}">
                <a16:creationId xmlns:a16="http://schemas.microsoft.com/office/drawing/2014/main" id="{E418D9B9-D69A-438A-B975-38589443BA46}"/>
              </a:ext>
            </a:extLst>
          </p:cNvPr>
          <p:cNvSpPr/>
          <p:nvPr/>
        </p:nvSpPr>
        <p:spPr>
          <a:xfrm>
            <a:off x="767407" y="3284984"/>
            <a:ext cx="10585175" cy="1021556"/>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258 logements d’enseignant </a:t>
            </a:r>
            <a:r>
              <a:rPr lang="fr-FR" dirty="0">
                <a:solidFill>
                  <a:srgbClr val="000000"/>
                </a:solidFill>
                <a:latin typeface="+mj-lt"/>
                <a:ea typeface="Times New Roman" panose="02020603050405020304" pitchFamily="18" charset="0"/>
                <a:cs typeface="Times New Roman" panose="02020603050405020304" pitchFamily="18" charset="0"/>
              </a:rPr>
              <a:t>ont été </a:t>
            </a:r>
            <a:r>
              <a:rPr lang="fr-FR" dirty="0">
                <a:latin typeface="+mj-lt"/>
                <a:ea typeface="Times New Roman" panose="02020603050405020304" pitchFamily="18" charset="0"/>
                <a:cs typeface="Times New Roman" panose="02020603050405020304" pitchFamily="18" charset="0"/>
              </a:rPr>
              <a:t>construits dans les villages en zone cacaoyère, pour permettre aux enseignants de bénéficier d’un cadre de vie décent et lutter ainsi contre la fuite des enseignants vers les grandes villes.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0722" name="Espace réservé du numéro de diapositive 1">
            <a:extLst>
              <a:ext uri="{FF2B5EF4-FFF2-40B4-BE49-F238E27FC236}">
                <a16:creationId xmlns:a16="http://schemas.microsoft.com/office/drawing/2014/main" id="{F5609AEC-4778-400A-9503-48981CF883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423D377-F79C-4D9A-88BD-48DAB5180264}" type="slidenum">
              <a:rPr lang="fr-FR" altLang="fr-FR" sz="1400" smtClean="0"/>
              <a:pPr>
                <a:spcBef>
                  <a:spcPct val="0"/>
                </a:spcBef>
                <a:buFontTx/>
                <a:buNone/>
              </a:pPr>
              <a:t>14</a:t>
            </a:fld>
            <a:endParaRPr lang="fr-FR" altLang="fr-FR" sz="1400"/>
          </a:p>
        </p:txBody>
      </p:sp>
      <p:sp>
        <p:nvSpPr>
          <p:cNvPr id="47" name="Rectangle 46">
            <a:extLst>
              <a:ext uri="{FF2B5EF4-FFF2-40B4-BE49-F238E27FC236}">
                <a16:creationId xmlns:a16="http://schemas.microsoft.com/office/drawing/2014/main" id="{D8F6D1CB-79F2-4B55-B37B-00414D7BF18E}"/>
              </a:ext>
            </a:extLst>
          </p:cNvPr>
          <p:cNvSpPr/>
          <p:nvPr/>
        </p:nvSpPr>
        <p:spPr>
          <a:xfrm>
            <a:off x="742818" y="578580"/>
            <a:ext cx="10839581" cy="400110"/>
          </a:xfrm>
          <a:prstGeom prst="rect">
            <a:avLst/>
          </a:prstGeom>
          <a:solidFill>
            <a:srgbClr val="FFFF00"/>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457200" indent="-457200">
              <a:buFont typeface="+mj-lt"/>
              <a:buAutoNum type="arabicPeriod" startAt="2"/>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de l’axe 2: Assistance et protection des enfants victimes</a:t>
            </a:r>
          </a:p>
        </p:txBody>
      </p:sp>
      <p:sp>
        <p:nvSpPr>
          <p:cNvPr id="48" name="Rectangle à coins arrondis 47">
            <a:extLst>
              <a:ext uri="{FF2B5EF4-FFF2-40B4-BE49-F238E27FC236}">
                <a16:creationId xmlns:a16="http://schemas.microsoft.com/office/drawing/2014/main" id="{89B5129A-3E01-4818-9815-56FE99936ADB}"/>
              </a:ext>
            </a:extLst>
          </p:cNvPr>
          <p:cNvSpPr/>
          <p:nvPr/>
        </p:nvSpPr>
        <p:spPr>
          <a:xfrm>
            <a:off x="757971" y="1864782"/>
            <a:ext cx="10850456" cy="1021556"/>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4000 enfants </a:t>
            </a:r>
            <a:r>
              <a:rPr lang="fr-FR" dirty="0">
                <a:solidFill>
                  <a:srgbClr val="000000"/>
                </a:solidFill>
                <a:latin typeface="+mj-lt"/>
                <a:ea typeface="Times New Roman" panose="02020603050405020304" pitchFamily="18" charset="0"/>
                <a:cs typeface="Times New Roman" panose="02020603050405020304" pitchFamily="18" charset="0"/>
              </a:rPr>
              <a:t>à risque d’exploitation et victimes de travail des enfants ont été secourus et pris en charge pour une réinsertion familiale, scolaire ou professionnelle dans les structures spécialisées de l’Etat et des ONG.</a:t>
            </a:r>
          </a:p>
        </p:txBody>
      </p:sp>
      <p:sp>
        <p:nvSpPr>
          <p:cNvPr id="13" name="Rectangle 12">
            <a:extLst>
              <a:ext uri="{FF2B5EF4-FFF2-40B4-BE49-F238E27FC236}">
                <a16:creationId xmlns:a16="http://schemas.microsoft.com/office/drawing/2014/main" id="{4D011F5E-2A4E-4851-BDF7-8C56B525CF08}"/>
              </a:ext>
            </a:extLst>
          </p:cNvPr>
          <p:cNvSpPr/>
          <p:nvPr/>
        </p:nvSpPr>
        <p:spPr>
          <a:xfrm>
            <a:off x="731944" y="1319726"/>
            <a:ext cx="10850453"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b="1" dirty="0">
                <a:solidFill>
                  <a:schemeClr val="bg1"/>
                </a:solidFill>
                <a:latin typeface="+mj-lt"/>
                <a:ea typeface="Times New Roman" panose="02020603050405020304" pitchFamily="18" charset="0"/>
                <a:cs typeface="Times New Roman" panose="02020603050405020304" pitchFamily="18" charset="0"/>
              </a:rPr>
              <a:t>2.1. </a:t>
            </a:r>
            <a:r>
              <a:rPr lang="fr-FR" sz="2000" b="1" dirty="0">
                <a:solidFill>
                  <a:schemeClr val="bg1"/>
                </a:solidFill>
                <a:latin typeface="+mj-lt"/>
                <a:ea typeface="Times New Roman" panose="02020603050405020304" pitchFamily="18" charset="0"/>
                <a:cs typeface="Times New Roman" panose="02020603050405020304" pitchFamily="18" charset="0"/>
              </a:rPr>
              <a:t>Au titre des actions directes de secours et de prise en charge des enfants victimes         </a:t>
            </a:r>
          </a:p>
        </p:txBody>
      </p:sp>
      <p:sp>
        <p:nvSpPr>
          <p:cNvPr id="14" name="Rectangle 13">
            <a:extLst>
              <a:ext uri="{FF2B5EF4-FFF2-40B4-BE49-F238E27FC236}">
                <a16:creationId xmlns:a16="http://schemas.microsoft.com/office/drawing/2014/main" id="{11C2C028-790A-4761-8488-B314A431BD5F}"/>
              </a:ext>
            </a:extLst>
          </p:cNvPr>
          <p:cNvSpPr/>
          <p:nvPr/>
        </p:nvSpPr>
        <p:spPr>
          <a:xfrm>
            <a:off x="742818" y="3284984"/>
            <a:ext cx="10839582"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b="1" dirty="0">
                <a:solidFill>
                  <a:schemeClr val="bg1"/>
                </a:solidFill>
                <a:latin typeface="+mj-lt"/>
                <a:ea typeface="Times New Roman" panose="02020603050405020304" pitchFamily="18" charset="0"/>
                <a:cs typeface="Times New Roman" panose="02020603050405020304" pitchFamily="18" charset="0"/>
              </a:rPr>
              <a:t>2.2. </a:t>
            </a:r>
            <a:r>
              <a:rPr lang="fr-FR" sz="2000" b="1" dirty="0">
                <a:solidFill>
                  <a:schemeClr val="bg1"/>
                </a:solidFill>
                <a:latin typeface="+mj-lt"/>
                <a:ea typeface="Times New Roman" panose="02020603050405020304" pitchFamily="18" charset="0"/>
                <a:cs typeface="Times New Roman" panose="02020603050405020304" pitchFamily="18" charset="0"/>
              </a:rPr>
              <a:t>Au titre des dispositifs et infrastructures de prise en charge des enfants victimes    </a:t>
            </a:r>
          </a:p>
        </p:txBody>
      </p:sp>
      <p:sp>
        <p:nvSpPr>
          <p:cNvPr id="15" name="Rectangle à coins arrondis 14">
            <a:extLst>
              <a:ext uri="{FF2B5EF4-FFF2-40B4-BE49-F238E27FC236}">
                <a16:creationId xmlns:a16="http://schemas.microsoft.com/office/drawing/2014/main" id="{500C81A3-8F55-4054-BA28-6F655D0721DB}"/>
              </a:ext>
            </a:extLst>
          </p:cNvPr>
          <p:cNvSpPr/>
          <p:nvPr/>
        </p:nvSpPr>
        <p:spPr>
          <a:xfrm>
            <a:off x="757971" y="3861048"/>
            <a:ext cx="10798397" cy="715089"/>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solidFill>
                  <a:srgbClr val="000000"/>
                </a:solidFill>
                <a:latin typeface="+mj-lt"/>
                <a:ea typeface="Times New Roman" panose="02020603050405020304" pitchFamily="18" charset="0"/>
                <a:cs typeface="Times New Roman" panose="02020603050405020304" pitchFamily="18" charset="0"/>
              </a:rPr>
              <a:t>Plus de </a:t>
            </a:r>
            <a:r>
              <a:rPr lang="fr-FR" b="1" dirty="0">
                <a:solidFill>
                  <a:srgbClr val="000000"/>
                </a:solidFill>
                <a:latin typeface="+mj-lt"/>
                <a:ea typeface="Times New Roman" panose="02020603050405020304" pitchFamily="18" charset="0"/>
                <a:cs typeface="Times New Roman" panose="02020603050405020304" pitchFamily="18" charset="0"/>
              </a:rPr>
              <a:t>20 000 Comités locaux de protection de l’enfant </a:t>
            </a:r>
            <a:r>
              <a:rPr lang="fr-FR" dirty="0">
                <a:solidFill>
                  <a:srgbClr val="000000"/>
                </a:solidFill>
                <a:latin typeface="+mj-lt"/>
                <a:ea typeface="Times New Roman" panose="02020603050405020304" pitchFamily="18" charset="0"/>
                <a:cs typeface="Times New Roman" panose="02020603050405020304" pitchFamily="18" charset="0"/>
              </a:rPr>
              <a:t>ont été mis en place à travers le pays, pour prévenir et assurer une prise en charge d’urgence des enfants victimes au niveau local.</a:t>
            </a:r>
          </a:p>
        </p:txBody>
      </p:sp>
      <p:sp>
        <p:nvSpPr>
          <p:cNvPr id="16" name="Rectangle à coins arrondis 15">
            <a:extLst>
              <a:ext uri="{FF2B5EF4-FFF2-40B4-BE49-F238E27FC236}">
                <a16:creationId xmlns:a16="http://schemas.microsoft.com/office/drawing/2014/main" id="{B9D65DD3-C232-4298-A94C-8ED32CC9D5E6}"/>
              </a:ext>
            </a:extLst>
          </p:cNvPr>
          <p:cNvSpPr/>
          <p:nvPr/>
        </p:nvSpPr>
        <p:spPr>
          <a:xfrm>
            <a:off x="766708" y="4725144"/>
            <a:ext cx="10780921" cy="1328023"/>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1 Centre d’accueil </a:t>
            </a:r>
            <a:r>
              <a:rPr lang="fr-FR" dirty="0">
                <a:solidFill>
                  <a:srgbClr val="000000"/>
                </a:solidFill>
                <a:latin typeface="+mj-lt"/>
                <a:ea typeface="Times New Roman" panose="02020603050405020304" pitchFamily="18" charset="0"/>
                <a:cs typeface="Times New Roman" panose="02020603050405020304" pitchFamily="18" charset="0"/>
              </a:rPr>
              <a:t>pour enfants en détresse a été construit par la </a:t>
            </a:r>
            <a:r>
              <a:rPr lang="fr-FR" b="1" dirty="0">
                <a:solidFill>
                  <a:srgbClr val="000000"/>
                </a:solidFill>
                <a:latin typeface="+mj-lt"/>
                <a:ea typeface="Times New Roman" panose="02020603050405020304" pitchFamily="18" charset="0"/>
                <a:cs typeface="Times New Roman" panose="02020603050405020304" pitchFamily="18" charset="0"/>
              </a:rPr>
              <a:t>Fondation </a:t>
            </a:r>
            <a:r>
              <a:rPr lang="fr-FR" b="1" dirty="0" err="1">
                <a:solidFill>
                  <a:srgbClr val="000000"/>
                </a:solidFill>
                <a:latin typeface="+mj-lt"/>
                <a:ea typeface="Times New Roman" panose="02020603050405020304" pitchFamily="18" charset="0"/>
                <a:cs typeface="Times New Roman" panose="02020603050405020304" pitchFamily="18" charset="0"/>
              </a:rPr>
              <a:t>Children</a:t>
            </a:r>
            <a:r>
              <a:rPr lang="fr-FR" b="1" dirty="0">
                <a:solidFill>
                  <a:srgbClr val="000000"/>
                </a:solidFill>
                <a:latin typeface="+mj-lt"/>
                <a:ea typeface="Times New Roman" panose="02020603050405020304" pitchFamily="18" charset="0"/>
                <a:cs typeface="Times New Roman" panose="02020603050405020304" pitchFamily="18" charset="0"/>
              </a:rPr>
              <a:t> of </a:t>
            </a:r>
            <a:r>
              <a:rPr lang="fr-FR" b="1" dirty="0" err="1">
                <a:solidFill>
                  <a:srgbClr val="000000"/>
                </a:solidFill>
                <a:latin typeface="+mj-lt"/>
                <a:ea typeface="Times New Roman" panose="02020603050405020304" pitchFamily="18" charset="0"/>
                <a:cs typeface="Times New Roman" panose="02020603050405020304" pitchFamily="18" charset="0"/>
              </a:rPr>
              <a:t>Africa</a:t>
            </a:r>
            <a:r>
              <a:rPr lang="fr-FR" dirty="0">
                <a:solidFill>
                  <a:srgbClr val="000000"/>
                </a:solidFill>
                <a:latin typeface="+mj-lt"/>
                <a:ea typeface="Times New Roman" panose="02020603050405020304" pitchFamily="18" charset="0"/>
                <a:cs typeface="Times New Roman" panose="02020603050405020304" pitchFamily="18" charset="0"/>
              </a:rPr>
              <a:t>, dans la ville de </a:t>
            </a:r>
            <a:r>
              <a:rPr lang="fr-FR" b="1" dirty="0">
                <a:solidFill>
                  <a:srgbClr val="000000"/>
                </a:solidFill>
                <a:latin typeface="+mj-lt"/>
                <a:ea typeface="Times New Roman" panose="02020603050405020304" pitchFamily="18" charset="0"/>
                <a:cs typeface="Times New Roman" panose="02020603050405020304" pitchFamily="18" charset="0"/>
              </a:rPr>
              <a:t>Soubré</a:t>
            </a:r>
            <a:r>
              <a:rPr lang="fr-FR" dirty="0">
                <a:solidFill>
                  <a:srgbClr val="000000"/>
                </a:solidFill>
                <a:latin typeface="+mj-lt"/>
                <a:ea typeface="Times New Roman" panose="02020603050405020304" pitchFamily="18" charset="0"/>
                <a:cs typeface="Times New Roman" panose="02020603050405020304" pitchFamily="18" charset="0"/>
              </a:rPr>
              <a:t> et est opérationnel depuis 2018. </a:t>
            </a:r>
            <a:r>
              <a:rPr lang="fr-FR" b="1" dirty="0">
                <a:solidFill>
                  <a:srgbClr val="000000"/>
                </a:solidFill>
                <a:latin typeface="+mj-lt"/>
                <a:ea typeface="Times New Roman" panose="02020603050405020304" pitchFamily="18" charset="0"/>
                <a:cs typeface="Times New Roman" panose="02020603050405020304" pitchFamily="18" charset="0"/>
              </a:rPr>
              <a:t>2 autres centres </a:t>
            </a:r>
            <a:r>
              <a:rPr lang="fr-FR" dirty="0">
                <a:solidFill>
                  <a:srgbClr val="000000"/>
                </a:solidFill>
                <a:latin typeface="+mj-lt"/>
                <a:ea typeface="Times New Roman" panose="02020603050405020304" pitchFamily="18" charset="0"/>
                <a:cs typeface="Times New Roman" panose="02020603050405020304" pitchFamily="18" charset="0"/>
              </a:rPr>
              <a:t>sont en finition à </a:t>
            </a:r>
            <a:r>
              <a:rPr lang="fr-FR" b="1" dirty="0">
                <a:solidFill>
                  <a:srgbClr val="000000"/>
                </a:solidFill>
                <a:latin typeface="+mj-lt"/>
                <a:ea typeface="Times New Roman" panose="02020603050405020304" pitchFamily="18" charset="0"/>
                <a:cs typeface="Times New Roman" panose="02020603050405020304" pitchFamily="18" charset="0"/>
              </a:rPr>
              <a:t>Bouaké et Ferkessédougou</a:t>
            </a:r>
            <a:r>
              <a:rPr lang="fr-FR" dirty="0">
                <a:solidFill>
                  <a:srgbClr val="000000"/>
                </a:solidFill>
                <a:latin typeface="+mj-lt"/>
                <a:ea typeface="Times New Roman" panose="02020603050405020304" pitchFamily="18" charset="0"/>
                <a:cs typeface="Times New Roman" panose="02020603050405020304" pitchFamily="18" charset="0"/>
              </a:rPr>
              <a:t>. Ces Centres d’accueil permettent d’accroître et d’améliorer l’offre de service de prise en charge institutionnelle des enfants victimes de traite et d’exploitation.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2770" name="Image 4">
            <a:extLst>
              <a:ext uri="{FF2B5EF4-FFF2-40B4-BE49-F238E27FC236}">
                <a16:creationId xmlns:a16="http://schemas.microsoft.com/office/drawing/2014/main" id="{D269E540-9100-45C2-9D38-4777E804EA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4005263"/>
            <a:ext cx="28114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Image 27" descr="Cliquer pour voir l'image en taille réelle">
            <a:extLst>
              <a:ext uri="{FF2B5EF4-FFF2-40B4-BE49-F238E27FC236}">
                <a16:creationId xmlns:a16="http://schemas.microsoft.com/office/drawing/2014/main" id="{E224706E-2D9C-40F3-AD0B-E40895656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3971925"/>
            <a:ext cx="27955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Image 1">
            <a:extLst>
              <a:ext uri="{FF2B5EF4-FFF2-40B4-BE49-F238E27FC236}">
                <a16:creationId xmlns:a16="http://schemas.microsoft.com/office/drawing/2014/main" id="{92320A31-06A0-4BC2-AAD7-51423FF8EF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013" y="3933825"/>
            <a:ext cx="292576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Espace réservé du numéro de diapositive 1">
            <a:extLst>
              <a:ext uri="{FF2B5EF4-FFF2-40B4-BE49-F238E27FC236}">
                <a16:creationId xmlns:a16="http://schemas.microsoft.com/office/drawing/2014/main" id="{E4E94098-A436-447D-8A19-DC65CE8D517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81F6484-1E3E-4BEA-A678-3F8C4FAAB472}" type="slidenum">
              <a:rPr lang="fr-FR" altLang="fr-FR" sz="1400" smtClean="0"/>
              <a:pPr>
                <a:spcBef>
                  <a:spcPct val="0"/>
                </a:spcBef>
                <a:buFontTx/>
                <a:buNone/>
              </a:pPr>
              <a:t>15</a:t>
            </a:fld>
            <a:endParaRPr lang="fr-FR" altLang="fr-FR" sz="1400"/>
          </a:p>
        </p:txBody>
      </p:sp>
      <p:sp>
        <p:nvSpPr>
          <p:cNvPr id="47" name="Rectangle 46">
            <a:extLst>
              <a:ext uri="{FF2B5EF4-FFF2-40B4-BE49-F238E27FC236}">
                <a16:creationId xmlns:a16="http://schemas.microsoft.com/office/drawing/2014/main" id="{19D0FE5F-8322-4BD1-B699-A9569E9B829C}"/>
              </a:ext>
            </a:extLst>
          </p:cNvPr>
          <p:cNvSpPr/>
          <p:nvPr/>
        </p:nvSpPr>
        <p:spPr>
          <a:xfrm>
            <a:off x="335360" y="508610"/>
            <a:ext cx="11623742"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sz="2000" b="1" dirty="0">
                <a:solidFill>
                  <a:schemeClr val="bg1"/>
                </a:solidFill>
                <a:latin typeface="+mj-lt"/>
                <a:ea typeface="Times New Roman" panose="02020603050405020304" pitchFamily="18" charset="0"/>
                <a:cs typeface="Times New Roman" panose="02020603050405020304" pitchFamily="18" charset="0"/>
              </a:rPr>
              <a:t>2.3. Au titre de l’amélioration des conditions de vie des communautés vulnérables</a:t>
            </a:r>
          </a:p>
        </p:txBody>
      </p:sp>
      <p:sp>
        <p:nvSpPr>
          <p:cNvPr id="48" name="Rectangle à coins arrondis 47">
            <a:extLst>
              <a:ext uri="{FF2B5EF4-FFF2-40B4-BE49-F238E27FC236}">
                <a16:creationId xmlns:a16="http://schemas.microsoft.com/office/drawing/2014/main" id="{4F2A41C4-7607-4A7C-BB6D-400FC3F63C4B}"/>
              </a:ext>
            </a:extLst>
          </p:cNvPr>
          <p:cNvSpPr/>
          <p:nvPr/>
        </p:nvSpPr>
        <p:spPr>
          <a:xfrm>
            <a:off x="335360" y="1124744"/>
            <a:ext cx="3724522" cy="2724150"/>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43 Centres </a:t>
            </a:r>
            <a:r>
              <a:rPr lang="fr-FR" dirty="0">
                <a:solidFill>
                  <a:srgbClr val="000000"/>
                </a:solidFill>
                <a:latin typeface="+mj-lt"/>
                <a:ea typeface="Times New Roman" panose="02020603050405020304" pitchFamily="18" charset="0"/>
                <a:cs typeface="Times New Roman" panose="02020603050405020304" pitchFamily="18" charset="0"/>
              </a:rPr>
              <a:t>de santé ont été construits et équipés, et </a:t>
            </a:r>
            <a:r>
              <a:rPr lang="fr-FR" b="1" dirty="0">
                <a:solidFill>
                  <a:srgbClr val="000000"/>
                </a:solidFill>
                <a:latin typeface="+mj-lt"/>
                <a:ea typeface="Times New Roman" panose="02020603050405020304" pitchFamily="18" charset="0"/>
                <a:cs typeface="Times New Roman" panose="02020603050405020304" pitchFamily="18" charset="0"/>
              </a:rPr>
              <a:t>109 ambulances </a:t>
            </a:r>
            <a:r>
              <a:rPr lang="fr-FR" dirty="0">
                <a:solidFill>
                  <a:srgbClr val="000000"/>
                </a:solidFill>
                <a:latin typeface="+mj-lt"/>
                <a:ea typeface="Times New Roman" panose="02020603050405020304" pitchFamily="18" charset="0"/>
                <a:cs typeface="Times New Roman" panose="02020603050405020304" pitchFamily="18" charset="0"/>
              </a:rPr>
              <a:t>remises aux communautés rurales dans la zone cacaoyère. Ce qui leur a permis d’avoir un accès plus facile aux soins de santé primaires. </a:t>
            </a:r>
          </a:p>
          <a:p>
            <a:pPr marL="342900" indent="-342900">
              <a:buClr>
                <a:srgbClr val="C00000"/>
              </a:buClr>
              <a:buFontTx/>
              <a:buChar char="■"/>
              <a:defRPr/>
            </a:pPr>
            <a:endParaRPr lang="fr-FR" sz="1000" dirty="0">
              <a:solidFill>
                <a:srgbClr val="000000"/>
              </a:solidFill>
              <a:latin typeface="+mj-lt"/>
              <a:ea typeface="Times New Roman" panose="02020603050405020304" pitchFamily="18" charset="0"/>
              <a:cs typeface="Times New Roman" panose="02020603050405020304" pitchFamily="18" charset="0"/>
            </a:endParaRPr>
          </a:p>
        </p:txBody>
      </p:sp>
      <p:sp>
        <p:nvSpPr>
          <p:cNvPr id="49" name="Rectangle à coins arrondis 48">
            <a:extLst>
              <a:ext uri="{FF2B5EF4-FFF2-40B4-BE49-F238E27FC236}">
                <a16:creationId xmlns:a16="http://schemas.microsoft.com/office/drawing/2014/main" id="{99173B7A-E578-40D4-8A51-205C1ECE1A4D}"/>
              </a:ext>
            </a:extLst>
          </p:cNvPr>
          <p:cNvSpPr/>
          <p:nvPr/>
        </p:nvSpPr>
        <p:spPr>
          <a:xfrm>
            <a:off x="4105564" y="1124744"/>
            <a:ext cx="3811772" cy="2741176"/>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1046 pompes hydrauliques Villageoises Améliorées  </a:t>
            </a:r>
            <a:r>
              <a:rPr lang="fr-FR" dirty="0">
                <a:solidFill>
                  <a:srgbClr val="000000"/>
                </a:solidFill>
                <a:latin typeface="+mj-lt"/>
                <a:ea typeface="Times New Roman" panose="02020603050405020304" pitchFamily="18" charset="0"/>
                <a:cs typeface="Times New Roman" panose="02020603050405020304" pitchFamily="18" charset="0"/>
              </a:rPr>
              <a:t>ont été posées. Ce qui a permis aux communautés bénéficiaires de rencontrer moins de difficultés pour s’approvisionner en eau potable.</a:t>
            </a:r>
          </a:p>
          <a:p>
            <a:pPr marL="342900" indent="-342900">
              <a:buClr>
                <a:srgbClr val="C00000"/>
              </a:buClr>
              <a:buFontTx/>
              <a:buChar char="■"/>
              <a:defRPr/>
            </a:pPr>
            <a:endParaRPr lang="fr-FR" sz="1100" dirty="0">
              <a:solidFill>
                <a:srgbClr val="000000"/>
              </a:solidFill>
              <a:latin typeface="+mj-lt"/>
              <a:ea typeface="Times New Roman" panose="02020603050405020304" pitchFamily="18" charset="0"/>
              <a:cs typeface="Times New Roman" panose="02020603050405020304" pitchFamily="18" charset="0"/>
            </a:endParaRPr>
          </a:p>
        </p:txBody>
      </p:sp>
      <p:sp>
        <p:nvSpPr>
          <p:cNvPr id="13" name="Rectangle à coins arrondis 12">
            <a:extLst>
              <a:ext uri="{FF2B5EF4-FFF2-40B4-BE49-F238E27FC236}">
                <a16:creationId xmlns:a16="http://schemas.microsoft.com/office/drawing/2014/main" id="{BAF51DC1-14DB-4446-996E-7B2C7D947FD9}"/>
              </a:ext>
            </a:extLst>
          </p:cNvPr>
          <p:cNvSpPr/>
          <p:nvPr/>
        </p:nvSpPr>
        <p:spPr>
          <a:xfrm>
            <a:off x="7945853" y="1052736"/>
            <a:ext cx="4013249" cy="2860358"/>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solidFill>
                  <a:srgbClr val="000000"/>
                </a:solidFill>
                <a:latin typeface="+mj-lt"/>
                <a:ea typeface="Times New Roman" panose="02020603050405020304" pitchFamily="18" charset="0"/>
                <a:cs typeface="Times New Roman" panose="02020603050405020304" pitchFamily="18" charset="0"/>
              </a:rPr>
              <a:t>200 000 femmes </a:t>
            </a:r>
            <a:r>
              <a:rPr lang="fr-FR" dirty="0">
                <a:solidFill>
                  <a:srgbClr val="000000"/>
                </a:solidFill>
                <a:latin typeface="+mj-lt"/>
                <a:ea typeface="Times New Roman" panose="02020603050405020304" pitchFamily="18" charset="0"/>
                <a:cs typeface="Times New Roman" panose="02020603050405020304" pitchFamily="18" charset="0"/>
              </a:rPr>
              <a:t>ont bénéficié du </a:t>
            </a:r>
            <a:r>
              <a:rPr lang="fr-FR" b="1" dirty="0">
                <a:solidFill>
                  <a:srgbClr val="000000"/>
                </a:solidFill>
                <a:latin typeface="+mj-lt"/>
                <a:ea typeface="Times New Roman" panose="02020603050405020304" pitchFamily="18" charset="0"/>
                <a:cs typeface="Times New Roman" panose="02020603050405020304" pitchFamily="18" charset="0"/>
              </a:rPr>
              <a:t>FAFCI à travers tout le pays, </a:t>
            </a:r>
            <a:r>
              <a:rPr lang="fr-FR" dirty="0">
                <a:solidFill>
                  <a:srgbClr val="000000"/>
                </a:solidFill>
                <a:latin typeface="+mj-lt"/>
                <a:ea typeface="Times New Roman" panose="02020603050405020304" pitchFamily="18" charset="0"/>
                <a:cs typeface="Times New Roman" panose="02020603050405020304" pitchFamily="18" charset="0"/>
              </a:rPr>
              <a:t>et plus de </a:t>
            </a:r>
            <a:r>
              <a:rPr lang="fr-FR" b="1" dirty="0">
                <a:solidFill>
                  <a:srgbClr val="000000"/>
                </a:solidFill>
                <a:latin typeface="+mj-lt"/>
                <a:ea typeface="Times New Roman" panose="02020603050405020304" pitchFamily="18" charset="0"/>
                <a:cs typeface="Times New Roman" panose="02020603050405020304" pitchFamily="18" charset="0"/>
              </a:rPr>
              <a:t>33 000 personnes dans la zone cacaoyère </a:t>
            </a:r>
            <a:r>
              <a:rPr lang="fr-FR" dirty="0">
                <a:solidFill>
                  <a:srgbClr val="000000"/>
                </a:solidFill>
                <a:latin typeface="+mj-lt"/>
                <a:ea typeface="Times New Roman" panose="02020603050405020304" pitchFamily="18" charset="0"/>
                <a:cs typeface="Times New Roman" panose="02020603050405020304" pitchFamily="18" charset="0"/>
              </a:rPr>
              <a:t>ont bénéficié d’AGR, contribuant ainsi à l’autonomisation des femmes et à la réduction de la pauvreté en milieu rural.</a:t>
            </a:r>
            <a:endParaRPr lang="fr-FR" b="1" dirty="0">
              <a:solidFill>
                <a:srgbClr val="000000"/>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34818" name="Groupe 1">
            <a:extLst>
              <a:ext uri="{FF2B5EF4-FFF2-40B4-BE49-F238E27FC236}">
                <a16:creationId xmlns:a16="http://schemas.microsoft.com/office/drawing/2014/main" id="{E4D80FFE-D9DD-4953-9EB3-F1F118C30D01}"/>
              </a:ext>
            </a:extLst>
          </p:cNvPr>
          <p:cNvGrpSpPr>
            <a:grpSpLocks/>
          </p:cNvGrpSpPr>
          <p:nvPr/>
        </p:nvGrpSpPr>
        <p:grpSpPr bwMode="auto">
          <a:xfrm>
            <a:off x="6096000" y="3984625"/>
            <a:ext cx="4392613" cy="2189163"/>
            <a:chOff x="1949365" y="4220166"/>
            <a:chExt cx="4392488" cy="2188846"/>
          </a:xfrm>
        </p:grpSpPr>
        <p:pic>
          <p:nvPicPr>
            <p:cNvPr id="34833" name="Image 10">
              <a:extLst>
                <a:ext uri="{FF2B5EF4-FFF2-40B4-BE49-F238E27FC236}">
                  <a16:creationId xmlns:a16="http://schemas.microsoft.com/office/drawing/2014/main" id="{BA70EE7B-293B-4A75-A46D-5A7F1CC3B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09"/>
            <a:stretch>
              <a:fillRect/>
            </a:stretch>
          </p:blipFill>
          <p:spPr bwMode="auto">
            <a:xfrm>
              <a:off x="1949365" y="4220166"/>
              <a:ext cx="4392488" cy="218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 de texte 27">
              <a:extLst>
                <a:ext uri="{FF2B5EF4-FFF2-40B4-BE49-F238E27FC236}">
                  <a16:creationId xmlns:a16="http://schemas.microsoft.com/office/drawing/2014/main" id="{3790902A-6C3C-44CE-87F4-9C5C9B2040EE}"/>
                </a:ext>
              </a:extLst>
            </p:cNvPr>
            <p:cNvSpPr txBox="1"/>
            <p:nvPr/>
          </p:nvSpPr>
          <p:spPr>
            <a:xfrm>
              <a:off x="2463700" y="5231258"/>
              <a:ext cx="1327112" cy="28412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just">
                <a:spcAft>
                  <a:spcPts val="0"/>
                </a:spcAft>
                <a:defRPr/>
              </a:pPr>
              <a:r>
                <a:rPr lang="en-US" sz="1100" b="1">
                  <a:ea typeface="Calibri" panose="020F0502020204030204" pitchFamily="34" charset="0"/>
                  <a:cs typeface="Times New Roman" panose="02020603050405020304" pitchFamily="18" charset="0"/>
                </a:rPr>
                <a:t>San –Pedro </a:t>
              </a:r>
              <a:endParaRPr lang="fr-FR" sz="1100">
                <a:ea typeface="Calibri" panose="020F0502020204030204" pitchFamily="34" charset="0"/>
                <a:cs typeface="Times New Roman" panose="02020603050405020304" pitchFamily="18" charset="0"/>
              </a:endParaRPr>
            </a:p>
          </p:txBody>
        </p:sp>
        <p:sp>
          <p:nvSpPr>
            <p:cNvPr id="17" name="Zone de texte 29">
              <a:extLst>
                <a:ext uri="{FF2B5EF4-FFF2-40B4-BE49-F238E27FC236}">
                  <a16:creationId xmlns:a16="http://schemas.microsoft.com/office/drawing/2014/main" id="{6AA06F69-1AC1-4DAE-A5A4-2A05D9F9812D}"/>
                </a:ext>
              </a:extLst>
            </p:cNvPr>
            <p:cNvSpPr txBox="1"/>
            <p:nvPr/>
          </p:nvSpPr>
          <p:spPr>
            <a:xfrm>
              <a:off x="2133510" y="5789977"/>
              <a:ext cx="723879" cy="31904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just">
                <a:spcAft>
                  <a:spcPts val="0"/>
                </a:spcAft>
                <a:defRPr/>
              </a:pPr>
              <a:r>
                <a:rPr lang="en-US" sz="1100" b="1">
                  <a:ea typeface="Calibri" panose="020F0502020204030204" pitchFamily="34" charset="0"/>
                  <a:cs typeface="Times New Roman" panose="02020603050405020304" pitchFamily="18" charset="0"/>
                </a:rPr>
                <a:t>Tabou </a:t>
              </a:r>
              <a:endParaRPr lang="fr-FR" sz="1100">
                <a:ea typeface="Calibri" panose="020F0502020204030204" pitchFamily="34" charset="0"/>
                <a:cs typeface="Times New Roman" panose="02020603050405020304" pitchFamily="18" charset="0"/>
              </a:endParaRPr>
            </a:p>
          </p:txBody>
        </p:sp>
        <p:sp>
          <p:nvSpPr>
            <p:cNvPr id="18" name="Zone de texte 28">
              <a:extLst>
                <a:ext uri="{FF2B5EF4-FFF2-40B4-BE49-F238E27FC236}">
                  <a16:creationId xmlns:a16="http://schemas.microsoft.com/office/drawing/2014/main" id="{E2358165-AA94-4497-B963-EE981276036C}"/>
                </a:ext>
              </a:extLst>
            </p:cNvPr>
            <p:cNvSpPr txBox="1"/>
            <p:nvPr/>
          </p:nvSpPr>
          <p:spPr>
            <a:xfrm>
              <a:off x="3994007" y="5070943"/>
              <a:ext cx="966760" cy="30951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just">
                <a:spcAft>
                  <a:spcPts val="0"/>
                </a:spcAft>
                <a:defRPr/>
              </a:pPr>
              <a:r>
                <a:rPr lang="en-US" sz="1100" b="1" dirty="0">
                  <a:ea typeface="Calibri" panose="020F0502020204030204" pitchFamily="34" charset="0"/>
                  <a:cs typeface="Times New Roman" panose="02020603050405020304" pitchFamily="18" charset="0"/>
                </a:rPr>
                <a:t>Sassandra</a:t>
              </a:r>
              <a:endParaRPr lang="fr-FR" sz="1100" dirty="0">
                <a:ea typeface="Calibri" panose="020F0502020204030204" pitchFamily="34" charset="0"/>
                <a:cs typeface="Times New Roman" panose="02020603050405020304" pitchFamily="18" charset="0"/>
              </a:endParaRPr>
            </a:p>
            <a:p>
              <a:pPr algn="just">
                <a:spcAft>
                  <a:spcPts val="0"/>
                </a:spcAft>
                <a:defRPr/>
              </a:pPr>
              <a:endParaRPr lang="fr-FR" sz="1100" dirty="0">
                <a:ea typeface="Calibri" panose="020F0502020204030204" pitchFamily="34" charset="0"/>
                <a:cs typeface="Times New Roman" panose="02020603050405020304" pitchFamily="18" charset="0"/>
              </a:endParaRPr>
            </a:p>
          </p:txBody>
        </p:sp>
      </p:grpSp>
      <p:sp>
        <p:nvSpPr>
          <p:cNvPr id="34819" name="Espace réservé du numéro de diapositive 1">
            <a:extLst>
              <a:ext uri="{FF2B5EF4-FFF2-40B4-BE49-F238E27FC236}">
                <a16:creationId xmlns:a16="http://schemas.microsoft.com/office/drawing/2014/main" id="{F16F9569-9AD7-4230-836E-D6CA51CA966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C5D879A-7575-4D3D-9043-ED0180605D55}" type="slidenum">
              <a:rPr lang="fr-FR" altLang="fr-FR" sz="1400" smtClean="0"/>
              <a:pPr>
                <a:spcBef>
                  <a:spcPct val="0"/>
                </a:spcBef>
                <a:buFontTx/>
                <a:buNone/>
              </a:pPr>
              <a:t>16</a:t>
            </a:fld>
            <a:endParaRPr lang="fr-FR" altLang="fr-FR" sz="1400"/>
          </a:p>
        </p:txBody>
      </p:sp>
      <p:sp>
        <p:nvSpPr>
          <p:cNvPr id="47" name="Rectangle 46">
            <a:extLst>
              <a:ext uri="{FF2B5EF4-FFF2-40B4-BE49-F238E27FC236}">
                <a16:creationId xmlns:a16="http://schemas.microsoft.com/office/drawing/2014/main" id="{9F6804C2-A3DD-482E-85A3-C0C16A52C5B5}"/>
              </a:ext>
            </a:extLst>
          </p:cNvPr>
          <p:cNvSpPr/>
          <p:nvPr/>
        </p:nvSpPr>
        <p:spPr>
          <a:xfrm>
            <a:off x="839416" y="620688"/>
            <a:ext cx="10297144" cy="400110"/>
          </a:xfrm>
          <a:prstGeom prst="rect">
            <a:avLst/>
          </a:prstGeom>
          <a:solidFill>
            <a:srgbClr val="FFFF00"/>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457200" indent="-457200">
              <a:buFont typeface="+mj-lt"/>
              <a:buAutoNum type="arabicPeriod" startAt="3"/>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de l’Axe 3: La poursuite et la répression des trafiquants</a:t>
            </a:r>
          </a:p>
        </p:txBody>
      </p:sp>
      <p:sp>
        <p:nvSpPr>
          <p:cNvPr id="48" name="Rectangle à coins arrondis 47">
            <a:extLst>
              <a:ext uri="{FF2B5EF4-FFF2-40B4-BE49-F238E27FC236}">
                <a16:creationId xmlns:a16="http://schemas.microsoft.com/office/drawing/2014/main" id="{438F0572-2426-4C53-9C41-4645C3D0B2DF}"/>
              </a:ext>
            </a:extLst>
          </p:cNvPr>
          <p:cNvSpPr/>
          <p:nvPr/>
        </p:nvSpPr>
        <p:spPr>
          <a:xfrm>
            <a:off x="794945" y="1844824"/>
            <a:ext cx="4292943" cy="1940957"/>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Font typeface="Arial" panose="020B0604020202020204" pitchFamily="34" charset="0"/>
              <a:buChar char="■"/>
              <a:defRPr/>
            </a:pPr>
            <a:r>
              <a:rPr lang="fr-FR" dirty="0"/>
              <a:t>Les activités de la </a:t>
            </a:r>
            <a:r>
              <a:rPr lang="fr-FR" b="1" dirty="0"/>
              <a:t>Sous-direction de la police criminelle</a:t>
            </a:r>
            <a:r>
              <a:rPr lang="fr-FR" dirty="0"/>
              <a:t> chargée de la lutte contre la traite d’enfant et la délinquance juvénile, ont permis de condamner </a:t>
            </a:r>
            <a:r>
              <a:rPr lang="fr-FR" b="1" dirty="0"/>
              <a:t>187 trafiquants.</a:t>
            </a:r>
          </a:p>
          <a:p>
            <a:pPr marL="285750" indent="-285750">
              <a:buFont typeface="Arial" panose="020B0604020202020204" pitchFamily="34" charset="0"/>
              <a:buChar char="■"/>
              <a:defRPr/>
            </a:pPr>
            <a:endParaRPr lang="fr-FR" dirty="0"/>
          </a:p>
        </p:txBody>
      </p:sp>
      <p:pic>
        <p:nvPicPr>
          <p:cNvPr id="34826" name="Image 29" descr="Résultat de recherche d'images pour &quot;images de personnes arretees par la police&quot;">
            <a:extLst>
              <a:ext uri="{FF2B5EF4-FFF2-40B4-BE49-F238E27FC236}">
                <a16:creationId xmlns:a16="http://schemas.microsoft.com/office/drawing/2014/main" id="{92904EEF-E434-452A-A1EE-C4B0219FE5A6}"/>
              </a:ext>
            </a:extLst>
          </p:cNvPr>
          <p:cNvPicPr>
            <a:picLocks noChangeAspect="1"/>
          </p:cNvPicPr>
          <p:nvPr/>
        </p:nvPicPr>
        <p:blipFill>
          <a:blip r:embed="rId4">
            <a:clrChange>
              <a:clrFrom>
                <a:srgbClr val="FFFBFC"/>
              </a:clrFrom>
              <a:clrTo>
                <a:srgbClr val="FFFBFC">
                  <a:alpha val="0"/>
                </a:srgbClr>
              </a:clrTo>
            </a:clrChange>
            <a:extLst>
              <a:ext uri="{28A0092B-C50C-407E-A947-70E740481C1C}">
                <a14:useLocalDpi xmlns:a14="http://schemas.microsoft.com/office/drawing/2010/main" val="0"/>
              </a:ext>
            </a:extLst>
          </a:blip>
          <a:srcRect l="8537" t="5208" r="57986" b="7034"/>
          <a:stretch>
            <a:fillRect/>
          </a:stretch>
        </p:blipFill>
        <p:spPr bwMode="auto">
          <a:xfrm>
            <a:off x="1654175" y="3949700"/>
            <a:ext cx="19129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882F6F6-2A04-4DA4-A0BD-FF81139E1BC9}"/>
              </a:ext>
            </a:extLst>
          </p:cNvPr>
          <p:cNvSpPr/>
          <p:nvPr/>
        </p:nvSpPr>
        <p:spPr>
          <a:xfrm>
            <a:off x="839416" y="1268760"/>
            <a:ext cx="10297144"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b="1" dirty="0">
                <a:solidFill>
                  <a:schemeClr val="bg1"/>
                </a:solidFill>
                <a:latin typeface="+mj-lt"/>
                <a:ea typeface="Times New Roman" panose="02020603050405020304" pitchFamily="18" charset="0"/>
                <a:cs typeface="Times New Roman" panose="02020603050405020304" pitchFamily="18" charset="0"/>
              </a:rPr>
              <a:t>3.1. </a:t>
            </a:r>
            <a:r>
              <a:rPr lang="fr-FR" sz="2000" b="1" dirty="0">
                <a:solidFill>
                  <a:schemeClr val="bg1"/>
                </a:solidFill>
                <a:latin typeface="+mj-lt"/>
                <a:ea typeface="Times New Roman" panose="02020603050405020304" pitchFamily="18" charset="0"/>
                <a:cs typeface="Times New Roman" panose="02020603050405020304" pitchFamily="18" charset="0"/>
              </a:rPr>
              <a:t>Au titre des enquêtes et opérations de police  (2015-2017)</a:t>
            </a:r>
          </a:p>
        </p:txBody>
      </p:sp>
      <p:sp>
        <p:nvSpPr>
          <p:cNvPr id="12" name="Rectangle à coins arrondis 11">
            <a:extLst>
              <a:ext uri="{FF2B5EF4-FFF2-40B4-BE49-F238E27FC236}">
                <a16:creationId xmlns:a16="http://schemas.microsoft.com/office/drawing/2014/main" id="{F1461DA6-B7A3-48E7-B773-5F090D6941AC}"/>
              </a:ext>
            </a:extLst>
          </p:cNvPr>
          <p:cNvSpPr/>
          <p:nvPr/>
        </p:nvSpPr>
        <p:spPr>
          <a:xfrm>
            <a:off x="5283455" y="1844824"/>
            <a:ext cx="5853105" cy="1940957"/>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dirty="0"/>
              <a:t>Une </a:t>
            </a:r>
            <a:r>
              <a:rPr lang="fr-FR" b="1" dirty="0"/>
              <a:t>opération de police </a:t>
            </a:r>
            <a:r>
              <a:rPr lang="fr-FR" dirty="0"/>
              <a:t>appelée </a:t>
            </a:r>
            <a:r>
              <a:rPr lang="fr-FR" b="1" dirty="0"/>
              <a:t>« AKOMA » </a:t>
            </a:r>
            <a:br>
              <a:rPr lang="fr-FR" b="1" dirty="0"/>
            </a:br>
            <a:r>
              <a:rPr lang="fr-FR" dirty="0"/>
              <a:t>a été réalisée en juin 2015 à </a:t>
            </a:r>
            <a:r>
              <a:rPr lang="fr-FR" b="1" dirty="0"/>
              <a:t>San Pedro, Tabou </a:t>
            </a:r>
            <a:br>
              <a:rPr lang="fr-FR" b="1" dirty="0"/>
            </a:br>
            <a:r>
              <a:rPr lang="fr-FR" b="1" dirty="0"/>
              <a:t>et Sassandra, </a:t>
            </a:r>
            <a:r>
              <a:rPr lang="fr-FR" dirty="0"/>
              <a:t>avec l’appui de </a:t>
            </a:r>
            <a:r>
              <a:rPr lang="fr-FR" b="1" dirty="0"/>
              <a:t>l’OIM </a:t>
            </a:r>
            <a:r>
              <a:rPr lang="fr-FR" dirty="0"/>
              <a:t>et</a:t>
            </a:r>
            <a:r>
              <a:rPr lang="fr-FR" b="1" dirty="0"/>
              <a:t> INTERPOL. </a:t>
            </a:r>
            <a:r>
              <a:rPr lang="fr-FR" dirty="0"/>
              <a:t>Cette opération a permis d’arr</a:t>
            </a:r>
            <a:r>
              <a:rPr lang="fr-FR" dirty="0">
                <a:latin typeface="Calibri" panose="020F0502020204030204" pitchFamily="34" charset="0"/>
                <a:cs typeface="Calibri" panose="020F0502020204030204" pitchFamily="34" charset="0"/>
              </a:rPr>
              <a:t>ê</a:t>
            </a:r>
            <a:r>
              <a:rPr lang="fr-FR" dirty="0"/>
              <a:t>ter et de condamner</a:t>
            </a:r>
            <a:r>
              <a:rPr lang="fr-FR" b="1" dirty="0"/>
              <a:t> 22 trafiquants et de secourir 103 enfants </a:t>
            </a:r>
            <a:r>
              <a:rPr lang="fr-FR" dirty="0"/>
              <a:t>victimes de traite et d’exploitation.</a:t>
            </a:r>
            <a:endParaRPr lang="fr-FR" dirty="0">
              <a:solidFill>
                <a:srgbClr val="000000"/>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6866" name="Espace réservé du numéro de diapositive 1">
            <a:extLst>
              <a:ext uri="{FF2B5EF4-FFF2-40B4-BE49-F238E27FC236}">
                <a16:creationId xmlns:a16="http://schemas.microsoft.com/office/drawing/2014/main" id="{64CE147A-6630-47CA-B7D2-5239C3254AD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1247A13-4D88-4CA7-A1E1-FD4129C8CC47}" type="slidenum">
              <a:rPr lang="fr-FR" altLang="fr-FR" sz="1400" smtClean="0"/>
              <a:pPr>
                <a:spcBef>
                  <a:spcPct val="0"/>
                </a:spcBef>
                <a:buFontTx/>
                <a:buNone/>
              </a:pPr>
              <a:t>17</a:t>
            </a:fld>
            <a:endParaRPr lang="fr-FR" altLang="fr-FR" sz="1400"/>
          </a:p>
        </p:txBody>
      </p:sp>
      <p:sp>
        <p:nvSpPr>
          <p:cNvPr id="10" name="Rectangle 9">
            <a:extLst>
              <a:ext uri="{FF2B5EF4-FFF2-40B4-BE49-F238E27FC236}">
                <a16:creationId xmlns:a16="http://schemas.microsoft.com/office/drawing/2014/main" id="{7222A63D-AAFE-4976-B0A5-686D332CC6A1}"/>
              </a:ext>
            </a:extLst>
          </p:cNvPr>
          <p:cNvSpPr/>
          <p:nvPr/>
        </p:nvSpPr>
        <p:spPr>
          <a:xfrm>
            <a:off x="2207568" y="1340768"/>
            <a:ext cx="7776864"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b="1" dirty="0">
                <a:solidFill>
                  <a:schemeClr val="bg1"/>
                </a:solidFill>
                <a:latin typeface="+mj-lt"/>
                <a:ea typeface="Times New Roman" panose="02020603050405020304" pitchFamily="18" charset="0"/>
                <a:cs typeface="Times New Roman" panose="02020603050405020304" pitchFamily="18" charset="0"/>
              </a:rPr>
              <a:t>3.2. </a:t>
            </a:r>
            <a:r>
              <a:rPr lang="fr-FR" sz="2000" b="1" dirty="0">
                <a:solidFill>
                  <a:schemeClr val="bg1"/>
                </a:solidFill>
                <a:latin typeface="+mj-lt"/>
                <a:ea typeface="Times New Roman" panose="02020603050405020304" pitchFamily="18" charset="0"/>
                <a:cs typeface="Times New Roman" panose="02020603050405020304" pitchFamily="18" charset="0"/>
              </a:rPr>
              <a:t>Au titre des inspections de travail (2015-2017)</a:t>
            </a:r>
          </a:p>
        </p:txBody>
      </p:sp>
      <p:sp>
        <p:nvSpPr>
          <p:cNvPr id="11" name="Rectangle à coins arrondis 10">
            <a:extLst>
              <a:ext uri="{FF2B5EF4-FFF2-40B4-BE49-F238E27FC236}">
                <a16:creationId xmlns:a16="http://schemas.microsoft.com/office/drawing/2014/main" id="{B94DCD7D-A7E2-4A9F-8BDA-D7B6FDC1BDD0}"/>
              </a:ext>
            </a:extLst>
          </p:cNvPr>
          <p:cNvSpPr/>
          <p:nvPr/>
        </p:nvSpPr>
        <p:spPr>
          <a:xfrm>
            <a:off x="3359696" y="2017725"/>
            <a:ext cx="4720390" cy="1634490"/>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b="1" dirty="0"/>
              <a:t>1574 inspections de travail </a:t>
            </a:r>
            <a:r>
              <a:rPr lang="fr-FR" dirty="0"/>
              <a:t>ont été réalisées par la Direction Générale du Travail (DGT), pour contrôler le </a:t>
            </a:r>
            <a:r>
              <a:rPr lang="fr-FR" b="1" dirty="0"/>
              <a:t>respect de la règlementation du travail et la lutte contre le travail des enfants</a:t>
            </a:r>
            <a:r>
              <a:rPr lang="fr-FR" dirty="0"/>
              <a:t>.</a:t>
            </a:r>
          </a:p>
        </p:txBody>
      </p:sp>
      <p:pic>
        <p:nvPicPr>
          <p:cNvPr id="36873" name="Image 2">
            <a:extLst>
              <a:ext uri="{FF2B5EF4-FFF2-40B4-BE49-F238E27FC236}">
                <a16:creationId xmlns:a16="http://schemas.microsoft.com/office/drawing/2014/main" id="{E5C254DB-655D-4743-9E41-BCFA0B66AE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675" y="37893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8914" name="Espace réservé du numéro de diapositive 1">
            <a:extLst>
              <a:ext uri="{FF2B5EF4-FFF2-40B4-BE49-F238E27FC236}">
                <a16:creationId xmlns:a16="http://schemas.microsoft.com/office/drawing/2014/main" id="{5418F379-A3F3-41FE-BCAC-8B95C2F31C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DB7AF17-0E25-489B-9A66-1A416E663D8F}" type="slidenum">
              <a:rPr lang="fr-FR" altLang="fr-FR" sz="1400" smtClean="0"/>
              <a:pPr>
                <a:spcBef>
                  <a:spcPct val="0"/>
                </a:spcBef>
                <a:buFontTx/>
                <a:buNone/>
              </a:pPr>
              <a:t>18</a:t>
            </a:fld>
            <a:endParaRPr lang="fr-FR" altLang="fr-FR" sz="1400"/>
          </a:p>
        </p:txBody>
      </p:sp>
      <p:sp>
        <p:nvSpPr>
          <p:cNvPr id="47" name="Rectangle 46">
            <a:extLst>
              <a:ext uri="{FF2B5EF4-FFF2-40B4-BE49-F238E27FC236}">
                <a16:creationId xmlns:a16="http://schemas.microsoft.com/office/drawing/2014/main" id="{A4877E96-7A4B-41AB-B727-4FDEE200E8D5}"/>
              </a:ext>
            </a:extLst>
          </p:cNvPr>
          <p:cNvSpPr/>
          <p:nvPr/>
        </p:nvSpPr>
        <p:spPr>
          <a:xfrm>
            <a:off x="1487488" y="1516722"/>
            <a:ext cx="9200430"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sz="2000" b="1" dirty="0">
                <a:solidFill>
                  <a:schemeClr val="bg1"/>
                </a:solidFill>
                <a:latin typeface="+mj-lt"/>
                <a:ea typeface="Times New Roman" panose="02020603050405020304" pitchFamily="18" charset="0"/>
                <a:cs typeface="Times New Roman" panose="02020603050405020304" pitchFamily="18" charset="0"/>
              </a:rPr>
              <a:t>4.1. Au titre des réunions de coordination (2015-2017)</a:t>
            </a:r>
          </a:p>
        </p:txBody>
      </p:sp>
      <p:sp>
        <p:nvSpPr>
          <p:cNvPr id="48" name="Rectangle à coins arrondis 47">
            <a:extLst>
              <a:ext uri="{FF2B5EF4-FFF2-40B4-BE49-F238E27FC236}">
                <a16:creationId xmlns:a16="http://schemas.microsoft.com/office/drawing/2014/main" id="{23296172-7E2F-4CA9-8AF7-813633850625}"/>
              </a:ext>
            </a:extLst>
          </p:cNvPr>
          <p:cNvSpPr/>
          <p:nvPr/>
        </p:nvSpPr>
        <p:spPr>
          <a:xfrm>
            <a:off x="1517422" y="3068960"/>
            <a:ext cx="4201638" cy="2860358"/>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Font typeface="Arial" panose="020B0604020202020204" pitchFamily="34" charset="0"/>
              <a:buChar char="■"/>
              <a:defRPr/>
            </a:pPr>
            <a:r>
              <a:rPr lang="fr-FR" b="1" dirty="0"/>
              <a:t>64 réunions de coordination </a:t>
            </a:r>
            <a:r>
              <a:rPr lang="fr-FR" dirty="0"/>
              <a:t>entre le CNS, le CIM et leurs partenaires ont été organisées dans le cadre de la mise en œuvre et du suivi du Plan d’Action National 2015-2017.</a:t>
            </a:r>
          </a:p>
          <a:p>
            <a:pPr marL="285750" indent="-285750">
              <a:buFont typeface="Arial" panose="020B0604020202020204" pitchFamily="34" charset="0"/>
              <a:buChar char="■"/>
              <a:defRPr/>
            </a:pPr>
            <a:endParaRPr lang="fr-FR" dirty="0"/>
          </a:p>
          <a:p>
            <a:pPr marL="285750" indent="-285750">
              <a:buFont typeface="Arial" panose="020B0604020202020204" pitchFamily="34" charset="0"/>
              <a:buChar char="■"/>
              <a:defRPr/>
            </a:pPr>
            <a:endParaRPr lang="fr-FR" dirty="0"/>
          </a:p>
          <a:p>
            <a:pPr marL="285750" indent="-285750">
              <a:buFont typeface="Arial" panose="020B0604020202020204" pitchFamily="34" charset="0"/>
              <a:buChar char="■"/>
              <a:defRPr/>
            </a:pPr>
            <a:endParaRPr lang="fr-FR" dirty="0"/>
          </a:p>
        </p:txBody>
      </p:sp>
      <p:sp>
        <p:nvSpPr>
          <p:cNvPr id="10" name="Rectangle 9">
            <a:extLst>
              <a:ext uri="{FF2B5EF4-FFF2-40B4-BE49-F238E27FC236}">
                <a16:creationId xmlns:a16="http://schemas.microsoft.com/office/drawing/2014/main" id="{0769183A-5A86-431C-A89B-A80F534FD7FF}"/>
              </a:ext>
            </a:extLst>
          </p:cNvPr>
          <p:cNvSpPr/>
          <p:nvPr/>
        </p:nvSpPr>
        <p:spPr>
          <a:xfrm>
            <a:off x="1487488" y="889077"/>
            <a:ext cx="9200430" cy="400110"/>
          </a:xfrm>
          <a:prstGeom prst="rect">
            <a:avLst/>
          </a:prstGeom>
          <a:solidFill>
            <a:srgbClr val="FFFF00"/>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457200" indent="-457200">
              <a:buFont typeface="+mj-lt"/>
              <a:buAutoNum type="arabicPeriod" startAt="4"/>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de l’Axe 4: La coordination et le suivi-évaluation</a:t>
            </a:r>
          </a:p>
        </p:txBody>
      </p:sp>
      <p:sp>
        <p:nvSpPr>
          <p:cNvPr id="12" name="Rectangle 11">
            <a:extLst>
              <a:ext uri="{FF2B5EF4-FFF2-40B4-BE49-F238E27FC236}">
                <a16:creationId xmlns:a16="http://schemas.microsoft.com/office/drawing/2014/main" id="{9540CC6A-414A-499A-B7EB-543BD290FA2F}"/>
              </a:ext>
            </a:extLst>
          </p:cNvPr>
          <p:cNvSpPr/>
          <p:nvPr/>
        </p:nvSpPr>
        <p:spPr>
          <a:xfrm>
            <a:off x="1483798" y="2258634"/>
            <a:ext cx="9204120" cy="400110"/>
          </a:xfrm>
          <a:prstGeom prst="rect">
            <a:avLst/>
          </a:prstGeom>
          <a:solidFill>
            <a:srgbClr val="EEDCEE"/>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national</a:t>
            </a:r>
          </a:p>
        </p:txBody>
      </p:sp>
      <p:sp>
        <p:nvSpPr>
          <p:cNvPr id="13" name="Rectangle à coins arrondis 12">
            <a:extLst>
              <a:ext uri="{FF2B5EF4-FFF2-40B4-BE49-F238E27FC236}">
                <a16:creationId xmlns:a16="http://schemas.microsoft.com/office/drawing/2014/main" id="{B91751B9-7434-457B-8428-CD04C38A4B9E}"/>
              </a:ext>
            </a:extLst>
          </p:cNvPr>
          <p:cNvSpPr/>
          <p:nvPr/>
        </p:nvSpPr>
        <p:spPr>
          <a:xfrm>
            <a:off x="5879976" y="3000546"/>
            <a:ext cx="4974676" cy="2860358"/>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Font typeface="Arial" panose="020B0604020202020204" pitchFamily="34" charset="0"/>
              <a:buChar char="■"/>
              <a:defRPr/>
            </a:pPr>
            <a:r>
              <a:rPr lang="fr-FR" b="1" dirty="0"/>
              <a:t>3 réunions annuelles de coordination </a:t>
            </a:r>
            <a:r>
              <a:rPr lang="fr-FR" dirty="0"/>
              <a:t>de la Plateforme de Partenariat Public-Privé de la filière café-cacao </a:t>
            </a:r>
            <a:r>
              <a:rPr lang="fr-FR" b="1" dirty="0"/>
              <a:t>(PPPP), </a:t>
            </a:r>
            <a:r>
              <a:rPr lang="fr-FR" dirty="0"/>
              <a:t>ont été organisées par </a:t>
            </a:r>
            <a:r>
              <a:rPr lang="fr-FR" b="1" dirty="0"/>
              <a:t>le Conseil du Café-Cacao</a:t>
            </a:r>
            <a:r>
              <a:rPr lang="fr-FR" dirty="0"/>
              <a:t>. Ces réunions qui rassembles tous les acteurs de la filière cacao, ont pour objectifs, entre autre, de trouver des réponses aux défis de la durabilité de l’économie cacaoyère. </a:t>
            </a:r>
            <a:endParaRPr lang="fr-FR" dirty="0">
              <a:solidFill>
                <a:srgbClr val="000000"/>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0962" name="Espace réservé du numéro de diapositive 1">
            <a:extLst>
              <a:ext uri="{FF2B5EF4-FFF2-40B4-BE49-F238E27FC236}">
                <a16:creationId xmlns:a16="http://schemas.microsoft.com/office/drawing/2014/main" id="{327ECE4A-68C8-4637-868D-65802A35C1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AA36331-474D-4B41-810A-1020A8A16E54}" type="slidenum">
              <a:rPr lang="fr-FR" altLang="fr-FR" sz="1400" smtClean="0"/>
              <a:pPr>
                <a:spcBef>
                  <a:spcPct val="0"/>
                </a:spcBef>
                <a:buFontTx/>
                <a:buNone/>
              </a:pPr>
              <a:t>19</a:t>
            </a:fld>
            <a:endParaRPr lang="fr-FR" altLang="fr-FR" sz="1400"/>
          </a:p>
        </p:txBody>
      </p:sp>
      <p:sp>
        <p:nvSpPr>
          <p:cNvPr id="48" name="Rectangle à coins arrondis 47">
            <a:extLst>
              <a:ext uri="{FF2B5EF4-FFF2-40B4-BE49-F238E27FC236}">
                <a16:creationId xmlns:a16="http://schemas.microsoft.com/office/drawing/2014/main" id="{FF35D361-8DFA-4760-A564-D252A137DBB1}"/>
              </a:ext>
            </a:extLst>
          </p:cNvPr>
          <p:cNvSpPr/>
          <p:nvPr/>
        </p:nvSpPr>
        <p:spPr>
          <a:xfrm>
            <a:off x="1503583" y="1007153"/>
            <a:ext cx="9127224" cy="1021556"/>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Font typeface="Arial" panose="020B0604020202020204" pitchFamily="34" charset="0"/>
              <a:buChar char="■"/>
              <a:defRPr/>
            </a:pPr>
            <a:r>
              <a:rPr lang="fr-FR" b="1" dirty="0"/>
              <a:t>2 réunions régionales </a:t>
            </a:r>
            <a:r>
              <a:rPr lang="fr-FR" dirty="0"/>
              <a:t>pour le suivi de la mise en œuvre du Plan d’Action régional de la CEDEAO pour l’élimination du travail des enfants ont été organisées au Ghana et au Nigeria.</a:t>
            </a:r>
          </a:p>
        </p:txBody>
      </p:sp>
      <p:sp>
        <p:nvSpPr>
          <p:cNvPr id="12" name="Rectangle 11">
            <a:extLst>
              <a:ext uri="{FF2B5EF4-FFF2-40B4-BE49-F238E27FC236}">
                <a16:creationId xmlns:a16="http://schemas.microsoft.com/office/drawing/2014/main" id="{FDAA8CE1-91A9-4A10-AC08-E2982CFE7F21}"/>
              </a:ext>
            </a:extLst>
          </p:cNvPr>
          <p:cNvSpPr/>
          <p:nvPr/>
        </p:nvSpPr>
        <p:spPr>
          <a:xfrm>
            <a:off x="1453833" y="484619"/>
            <a:ext cx="9204120" cy="400110"/>
          </a:xfrm>
          <a:prstGeom prst="rect">
            <a:avLst/>
          </a:prstGeom>
          <a:solidFill>
            <a:srgbClr val="EEDCEE"/>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de la sous-région</a:t>
            </a:r>
          </a:p>
        </p:txBody>
      </p:sp>
      <p:sp>
        <p:nvSpPr>
          <p:cNvPr id="8" name="Rectangle 7">
            <a:extLst>
              <a:ext uri="{FF2B5EF4-FFF2-40B4-BE49-F238E27FC236}">
                <a16:creationId xmlns:a16="http://schemas.microsoft.com/office/drawing/2014/main" id="{F35E928B-D420-4F92-A52F-545079AFA5AF}"/>
              </a:ext>
            </a:extLst>
          </p:cNvPr>
          <p:cNvSpPr/>
          <p:nvPr/>
        </p:nvSpPr>
        <p:spPr>
          <a:xfrm>
            <a:off x="1503583" y="2276771"/>
            <a:ext cx="9205818" cy="400110"/>
          </a:xfrm>
          <a:prstGeom prst="rect">
            <a:avLst/>
          </a:prstGeom>
          <a:solidFill>
            <a:srgbClr val="EEDCEE"/>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international</a:t>
            </a:r>
          </a:p>
        </p:txBody>
      </p:sp>
      <p:sp>
        <p:nvSpPr>
          <p:cNvPr id="9" name="Rectangle à coins arrondis 8">
            <a:extLst>
              <a:ext uri="{FF2B5EF4-FFF2-40B4-BE49-F238E27FC236}">
                <a16:creationId xmlns:a16="http://schemas.microsoft.com/office/drawing/2014/main" id="{1C437CB0-1AE0-485A-A2F9-B0D07D87F4C4}"/>
              </a:ext>
            </a:extLst>
          </p:cNvPr>
          <p:cNvSpPr/>
          <p:nvPr/>
        </p:nvSpPr>
        <p:spPr>
          <a:xfrm>
            <a:off x="1336887" y="2771934"/>
            <a:ext cx="9293920" cy="3473291"/>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Font typeface="Arial" panose="020B0604020202020204" pitchFamily="34" charset="0"/>
              <a:buChar char="■"/>
              <a:defRPr/>
            </a:pPr>
            <a:r>
              <a:rPr lang="fr-FR" b="1" dirty="0"/>
              <a:t>3 réunions annuelles de coordination et de suivi du CLCCG (</a:t>
            </a:r>
            <a:r>
              <a:rPr lang="fr-FR" dirty="0"/>
              <a:t>Groupe de Coordination des Actions de lutte contre le Travail des enfants dans la </a:t>
            </a:r>
            <a:r>
              <a:rPr lang="fr-FR" dirty="0" err="1"/>
              <a:t>cacaoculture</a:t>
            </a:r>
            <a:r>
              <a:rPr lang="fr-FR" dirty="0"/>
              <a:t>) ont été organisées à </a:t>
            </a:r>
            <a:r>
              <a:rPr lang="fr-FR" b="1" dirty="0"/>
              <a:t>Washington DC et à Abidjan</a:t>
            </a:r>
            <a:r>
              <a:rPr lang="fr-FR" dirty="0"/>
              <a:t>. Le CLCCG a été créée dans le cadre du </a:t>
            </a:r>
            <a:r>
              <a:rPr lang="fr-FR" b="1" dirty="0"/>
              <a:t>Protocole de </a:t>
            </a:r>
            <a:r>
              <a:rPr lang="fr-FR" b="1" dirty="0" err="1"/>
              <a:t>Harkin</a:t>
            </a:r>
            <a:r>
              <a:rPr lang="fr-FR" b="1" dirty="0"/>
              <a:t>-Engel </a:t>
            </a:r>
            <a:r>
              <a:rPr lang="fr-FR" dirty="0"/>
              <a:t>et regroupe la </a:t>
            </a:r>
            <a:r>
              <a:rPr lang="fr-FR" b="1" dirty="0"/>
              <a:t>Côte d’Ivoire</a:t>
            </a:r>
            <a:r>
              <a:rPr lang="fr-FR" dirty="0"/>
              <a:t>, le </a:t>
            </a:r>
            <a:r>
              <a:rPr lang="fr-FR" b="1" dirty="0"/>
              <a:t>Ghana</a:t>
            </a:r>
            <a:r>
              <a:rPr lang="fr-FR" dirty="0"/>
              <a:t>, les </a:t>
            </a:r>
            <a:r>
              <a:rPr lang="fr-FR" b="1" dirty="0"/>
              <a:t>Etats Unis d’Amérique</a:t>
            </a:r>
            <a:r>
              <a:rPr lang="fr-FR" dirty="0"/>
              <a:t>, </a:t>
            </a:r>
            <a:r>
              <a:rPr lang="fr-FR" b="1" dirty="0"/>
              <a:t>l’Industrie du Cacao et du Chocolat </a:t>
            </a:r>
            <a:r>
              <a:rPr lang="fr-FR" dirty="0"/>
              <a:t>et le </a:t>
            </a:r>
            <a:r>
              <a:rPr lang="fr-FR" b="1" dirty="0"/>
              <a:t>Bureau du </a:t>
            </a:r>
            <a:r>
              <a:rPr lang="fr-FR" b="1" dirty="0" err="1"/>
              <a:t>Congressman</a:t>
            </a:r>
            <a:r>
              <a:rPr lang="fr-FR" b="1" dirty="0"/>
              <a:t> Eliot Engel</a:t>
            </a:r>
            <a:r>
              <a:rPr lang="fr-FR" dirty="0"/>
              <a:t>. Ce groupe de coordination a pour rôle de </a:t>
            </a:r>
            <a:r>
              <a:rPr lang="fr-FR" b="1" dirty="0"/>
              <a:t>suivre et d’évaluer les efforts de ses membres </a:t>
            </a:r>
            <a:r>
              <a:rPr lang="fr-FR" dirty="0"/>
              <a:t>dans de la mise en œuvre dudit protocole, dont l’objectif est d’éliminer de </a:t>
            </a:r>
            <a:r>
              <a:rPr lang="fr-FR" b="1" dirty="0"/>
              <a:t>70% à l’échéance 2020</a:t>
            </a:r>
            <a:r>
              <a:rPr lang="fr-FR" dirty="0"/>
              <a:t>, le travail des enfants dans le secteur du cacao en Côte d’Ivoire et au Ghana, qui sont respectivement premier et deuxième producteurs mondiaux de cacao, avec plus de 2 millions de tonnes pour le premier et 850 000 tonnes pour le second.</a:t>
            </a:r>
            <a:endParaRPr lang="fr-FR" dirty="0">
              <a:solidFill>
                <a:srgbClr val="000000"/>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7" name="Titel 2">
            <a:extLst>
              <a:ext uri="{FF2B5EF4-FFF2-40B4-BE49-F238E27FC236}">
                <a16:creationId xmlns:a16="http://schemas.microsoft.com/office/drawing/2014/main" id="{63A9896F-40F9-4018-AE8A-F94E7C6BAE82}"/>
              </a:ext>
            </a:extLst>
          </p:cNvPr>
          <p:cNvSpPr txBox="1">
            <a:spLocks/>
          </p:cNvSpPr>
          <p:nvPr/>
        </p:nvSpPr>
        <p:spPr bwMode="auto">
          <a:xfrm>
            <a:off x="707716" y="332656"/>
            <a:ext cx="10428844" cy="504056"/>
          </a:xfrm>
          <a:prstGeom prst="rect">
            <a:avLst/>
          </a:prstGeom>
          <a:solidFill>
            <a:srgbClr val="C00000"/>
          </a:solidFill>
          <a:ln>
            <a:noFill/>
          </a:ln>
          <a:scene3d>
            <a:camera prst="orthographicFront"/>
            <a:lightRig rig="threePt" dir="t"/>
          </a:scene3d>
          <a:sp3d>
            <a:bevelT w="165100" prst="coolSlant"/>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PLAN:</a:t>
            </a:r>
          </a:p>
          <a:p>
            <a:pPr eaLnBrk="1" hangingPunct="1">
              <a:spcBef>
                <a:spcPct val="0"/>
              </a:spcBef>
              <a:buFontTx/>
              <a:buNone/>
              <a:defRPr/>
            </a:pPr>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Titel 2">
            <a:extLst>
              <a:ext uri="{FF2B5EF4-FFF2-40B4-BE49-F238E27FC236}">
                <a16:creationId xmlns:a16="http://schemas.microsoft.com/office/drawing/2014/main" id="{A730C4D3-9EC1-427F-B567-C921D1D9CB77}"/>
              </a:ext>
            </a:extLst>
          </p:cNvPr>
          <p:cNvSpPr txBox="1">
            <a:spLocks/>
          </p:cNvSpPr>
          <p:nvPr/>
        </p:nvSpPr>
        <p:spPr bwMode="auto">
          <a:xfrm>
            <a:off x="727075" y="1628775"/>
            <a:ext cx="10409238" cy="576263"/>
          </a:xfrm>
          <a:prstGeom prst="foldedCorner">
            <a:avLst>
              <a:gd name="adj" fmla="val 50000"/>
            </a:avLst>
          </a:prstGeom>
          <a:solidFill>
            <a:schemeClr val="accent1">
              <a:lumMod val="40000"/>
              <a:lumOff val="60000"/>
            </a:schemeClr>
          </a:solidFill>
          <a:ln>
            <a:noFill/>
          </a:ln>
          <a:effectLst>
            <a:outerShdw blurRad="50800" dist="38100" dir="8100000" algn="tr" rotWithShape="0">
              <a:prstClr val="black">
                <a:alpha val="40000"/>
              </a:prst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AutoNum type="romanUcPeriod"/>
              <a:defRPr/>
            </a:pP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   Bilan du Plan </a:t>
            </a:r>
            <a:r>
              <a:rPr lang="en-US" altLang="fr-FR" sz="2800" b="1" dirty="0" err="1">
                <a:latin typeface="Arial Unicode MS" panose="020B0604020202020204" pitchFamily="34" charset="-128"/>
                <a:ea typeface="Arial Unicode MS" panose="020B0604020202020204" pitchFamily="34" charset="-128"/>
                <a:cs typeface="Arial Unicode MS" panose="020B0604020202020204" pitchFamily="34" charset="-128"/>
              </a:rPr>
              <a:t>d’Action</a:t>
            </a: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 National 2015-2017</a:t>
            </a:r>
          </a:p>
        </p:txBody>
      </p:sp>
      <p:sp>
        <p:nvSpPr>
          <p:cNvPr id="19" name="Titel 2">
            <a:extLst>
              <a:ext uri="{FF2B5EF4-FFF2-40B4-BE49-F238E27FC236}">
                <a16:creationId xmlns:a16="http://schemas.microsoft.com/office/drawing/2014/main" id="{1145D34C-3463-4035-9368-A60F3CE883C1}"/>
              </a:ext>
            </a:extLst>
          </p:cNvPr>
          <p:cNvSpPr txBox="1">
            <a:spLocks/>
          </p:cNvSpPr>
          <p:nvPr/>
        </p:nvSpPr>
        <p:spPr bwMode="auto">
          <a:xfrm>
            <a:off x="708025" y="3716338"/>
            <a:ext cx="10428288" cy="536575"/>
          </a:xfrm>
          <a:prstGeom prst="foldedCorner">
            <a:avLst>
              <a:gd name="adj" fmla="val 50000"/>
            </a:avLst>
          </a:prstGeom>
          <a:solidFill>
            <a:schemeClr val="accent1">
              <a:lumMod val="40000"/>
              <a:lumOff val="60000"/>
            </a:schemeClr>
          </a:solidFill>
          <a:ln>
            <a:noFill/>
          </a:ln>
          <a:effectLst>
            <a:outerShdw blurRad="50800" dist="38100" dir="8100000" algn="tr" rotWithShape="0">
              <a:prstClr val="black">
                <a:alpha val="40000"/>
              </a:prst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AutoNum type="romanUcPeriod" startAt="2"/>
              <a:defRPr/>
            </a:pP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fr-FR" sz="2800" b="1" dirty="0" err="1">
                <a:latin typeface="Arial Unicode MS" panose="020B0604020202020204" pitchFamily="34" charset="-128"/>
                <a:ea typeface="Arial Unicode MS" panose="020B0604020202020204" pitchFamily="34" charset="-128"/>
                <a:cs typeface="Arial Unicode MS" panose="020B0604020202020204" pitchFamily="34" charset="-128"/>
              </a:rPr>
              <a:t>Présentation</a:t>
            </a: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 du nouveau Plan </a:t>
            </a:r>
            <a:r>
              <a:rPr lang="en-US" altLang="fr-FR" sz="2800" b="1" dirty="0" err="1">
                <a:latin typeface="Arial Unicode MS" panose="020B0604020202020204" pitchFamily="34" charset="-128"/>
                <a:ea typeface="Arial Unicode MS" panose="020B0604020202020204" pitchFamily="34" charset="-128"/>
                <a:cs typeface="Arial Unicode MS" panose="020B0604020202020204" pitchFamily="34" charset="-128"/>
              </a:rPr>
              <a:t>d’Action</a:t>
            </a: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 National 2019-2021</a:t>
            </a:r>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1" name="Connecteur droit 20">
            <a:extLst>
              <a:ext uri="{FF2B5EF4-FFF2-40B4-BE49-F238E27FC236}">
                <a16:creationId xmlns:a16="http://schemas.microsoft.com/office/drawing/2014/main" id="{82F4A1A1-20CD-4E91-AAA7-67D60481210D}"/>
              </a:ext>
            </a:extLst>
          </p:cNvPr>
          <p:cNvCxnSpPr/>
          <p:nvPr/>
        </p:nvCxnSpPr>
        <p:spPr>
          <a:xfrm>
            <a:off x="708025" y="908050"/>
            <a:ext cx="1042828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el 2">
            <a:extLst>
              <a:ext uri="{FF2B5EF4-FFF2-40B4-BE49-F238E27FC236}">
                <a16:creationId xmlns:a16="http://schemas.microsoft.com/office/drawing/2014/main" id="{E645EF56-0F80-47C3-9421-4B53807CE7F9}"/>
              </a:ext>
            </a:extLst>
          </p:cNvPr>
          <p:cNvSpPr txBox="1">
            <a:spLocks/>
          </p:cNvSpPr>
          <p:nvPr/>
        </p:nvSpPr>
        <p:spPr bwMode="auto">
          <a:xfrm>
            <a:off x="1776413" y="2276475"/>
            <a:ext cx="6553200" cy="1366838"/>
          </a:xfrm>
          <a:prstGeom prst="foldedCorner">
            <a:avLst>
              <a:gd name="adj" fmla="val 50000"/>
            </a:avLst>
          </a:prstGeom>
          <a:solidFill>
            <a:schemeClr val="accent1">
              <a:lumMod val="40000"/>
              <a:lumOff val="60000"/>
            </a:schemeClr>
          </a:solidFill>
          <a:ln>
            <a:noFill/>
          </a:ln>
          <a:effectLst>
            <a:outerShdw blurRad="50800" dist="38100" dir="8100000" algn="tr" rotWithShape="0">
              <a:prstClr val="black">
                <a:alpha val="40000"/>
              </a:prst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endPar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endPar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1.1. </a:t>
            </a:r>
            <a:r>
              <a:rPr lang="en-US" altLang="fr-FR" sz="2400" b="1" dirty="0" err="1">
                <a:latin typeface="Arial Unicode MS" panose="020B0604020202020204" pitchFamily="34" charset="-128"/>
                <a:ea typeface="Arial Unicode MS" panose="020B0604020202020204" pitchFamily="34" charset="-128"/>
                <a:cs typeface="Arial Unicode MS" panose="020B0604020202020204" pitchFamily="34" charset="-128"/>
              </a:rPr>
              <a:t>Bilan</a:t>
            </a: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des </a:t>
            </a:r>
            <a:r>
              <a:rPr lang="en-US" altLang="fr-FR" sz="2400" b="1" dirty="0" err="1">
                <a:latin typeface="Arial Unicode MS" panose="020B0604020202020204" pitchFamily="34" charset="-128"/>
                <a:ea typeface="Arial Unicode MS" panose="020B0604020202020204" pitchFamily="34" charset="-128"/>
                <a:cs typeface="Arial Unicode MS" panose="020B0604020202020204" pitchFamily="34" charset="-128"/>
              </a:rPr>
              <a:t>activités</a:t>
            </a: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fr-FR" sz="2400" b="1" dirty="0" err="1">
                <a:latin typeface="Arial Unicode MS" panose="020B0604020202020204" pitchFamily="34" charset="-128"/>
                <a:ea typeface="Arial Unicode MS" panose="020B0604020202020204" pitchFamily="34" charset="-128"/>
                <a:cs typeface="Arial Unicode MS" panose="020B0604020202020204" pitchFamily="34" charset="-128"/>
              </a:rPr>
              <a:t>réalisées</a:t>
            </a:r>
            <a:endPar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1.2.  Bilan financier </a:t>
            </a:r>
          </a:p>
          <a:p>
            <a:pPr eaLnBrk="1" hangingPunct="1">
              <a:spcBef>
                <a:spcPct val="0"/>
              </a:spcBef>
              <a:buFontTx/>
              <a:buNone/>
              <a:defRPr/>
            </a:pP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1.3.  </a:t>
            </a:r>
            <a:r>
              <a:rPr lang="en-US" altLang="fr-FR" sz="2400" b="1" dirty="0" err="1">
                <a:latin typeface="Arial Unicode MS" panose="020B0604020202020204" pitchFamily="34" charset="-128"/>
                <a:ea typeface="Arial Unicode MS" panose="020B0604020202020204" pitchFamily="34" charset="-128"/>
                <a:cs typeface="Arial Unicode MS" panose="020B0604020202020204" pitchFamily="34" charset="-128"/>
              </a:rPr>
              <a:t>Difficultés</a:t>
            </a: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fr-FR" sz="2400" b="1" dirty="0" err="1">
                <a:latin typeface="Arial Unicode MS" panose="020B0604020202020204" pitchFamily="34" charset="-128"/>
                <a:ea typeface="Arial Unicode MS" panose="020B0604020202020204" pitchFamily="34" charset="-128"/>
                <a:cs typeface="Arial Unicode MS" panose="020B0604020202020204" pitchFamily="34" charset="-128"/>
              </a:rPr>
              <a:t>rencontrées</a:t>
            </a:r>
            <a:endPar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altLang="fr-FR"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itel 2">
            <a:extLst>
              <a:ext uri="{FF2B5EF4-FFF2-40B4-BE49-F238E27FC236}">
                <a16:creationId xmlns:a16="http://schemas.microsoft.com/office/drawing/2014/main" id="{962ACB5A-BB99-4B2F-89BC-E6504C9591DB}"/>
              </a:ext>
            </a:extLst>
          </p:cNvPr>
          <p:cNvSpPr txBox="1">
            <a:spLocks/>
          </p:cNvSpPr>
          <p:nvPr/>
        </p:nvSpPr>
        <p:spPr bwMode="auto">
          <a:xfrm>
            <a:off x="1778000" y="4294188"/>
            <a:ext cx="6553200" cy="1366837"/>
          </a:xfrm>
          <a:prstGeom prst="foldedCorner">
            <a:avLst>
              <a:gd name="adj" fmla="val 50000"/>
            </a:avLst>
          </a:prstGeom>
          <a:solidFill>
            <a:schemeClr val="accent1">
              <a:lumMod val="40000"/>
              <a:lumOff val="60000"/>
            </a:schemeClr>
          </a:solidFill>
          <a:ln>
            <a:noFill/>
          </a:ln>
          <a:effectLst>
            <a:outerShdw blurRad="50800" dist="38100" dir="8100000" algn="tr" rotWithShape="0">
              <a:prstClr val="black">
                <a:alpha val="40000"/>
              </a:prst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endPar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endPar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2.1. </a:t>
            </a:r>
            <a:r>
              <a:rPr lang="en-US" altLang="fr-FR" sz="2400" b="1" dirty="0" err="1">
                <a:latin typeface="Arial Unicode MS" panose="020B0604020202020204" pitchFamily="34" charset="-128"/>
                <a:ea typeface="Arial Unicode MS" panose="020B0604020202020204" pitchFamily="34" charset="-128"/>
                <a:cs typeface="Arial Unicode MS" panose="020B0604020202020204" pitchFamily="34" charset="-128"/>
              </a:rPr>
              <a:t>Objectifs</a:t>
            </a:r>
            <a:endPar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2.2.  Axes stratégiques</a:t>
            </a:r>
          </a:p>
          <a:p>
            <a:pPr eaLnBrk="1" hangingPunct="1">
              <a:spcBef>
                <a:spcPct val="0"/>
              </a:spcBef>
              <a:buFontTx/>
              <a:buNone/>
              <a:defRPr/>
            </a:pP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2.3.  Budget</a:t>
            </a:r>
          </a:p>
          <a:p>
            <a:pPr eaLnBrk="1" hangingPunct="1">
              <a:spcBef>
                <a:spcPct val="0"/>
              </a:spcBef>
              <a:buFontTx/>
              <a:buNone/>
              <a:defRPr/>
            </a:pPr>
            <a:r>
              <a:rPr lang="en-US"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altLang="fr-FR"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itel 2">
            <a:extLst>
              <a:ext uri="{FF2B5EF4-FFF2-40B4-BE49-F238E27FC236}">
                <a16:creationId xmlns:a16="http://schemas.microsoft.com/office/drawing/2014/main" id="{BA79EF57-A87A-436B-A645-37A17A31AD07}"/>
              </a:ext>
            </a:extLst>
          </p:cNvPr>
          <p:cNvSpPr txBox="1">
            <a:spLocks/>
          </p:cNvSpPr>
          <p:nvPr/>
        </p:nvSpPr>
        <p:spPr bwMode="auto">
          <a:xfrm>
            <a:off x="704850" y="5732463"/>
            <a:ext cx="10431463" cy="536575"/>
          </a:xfrm>
          <a:prstGeom prst="foldedCorner">
            <a:avLst>
              <a:gd name="adj" fmla="val 50000"/>
            </a:avLst>
          </a:prstGeom>
          <a:solidFill>
            <a:schemeClr val="accent1">
              <a:lumMod val="40000"/>
              <a:lumOff val="60000"/>
            </a:schemeClr>
          </a:solidFill>
          <a:ln>
            <a:noFill/>
          </a:ln>
          <a:effectLst>
            <a:outerShdw blurRad="50800" dist="38100" dir="8100000" algn="tr" rotWithShape="0">
              <a:prstClr val="black">
                <a:alpha val="40000"/>
              </a:prst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Conclusion</a:t>
            </a:r>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itel 2">
            <a:extLst>
              <a:ext uri="{FF2B5EF4-FFF2-40B4-BE49-F238E27FC236}">
                <a16:creationId xmlns:a16="http://schemas.microsoft.com/office/drawing/2014/main" id="{36346C55-72C7-426E-9BFF-96987B61FB0E}"/>
              </a:ext>
            </a:extLst>
          </p:cNvPr>
          <p:cNvSpPr txBox="1">
            <a:spLocks/>
          </p:cNvSpPr>
          <p:nvPr/>
        </p:nvSpPr>
        <p:spPr bwMode="auto">
          <a:xfrm>
            <a:off x="708025" y="981075"/>
            <a:ext cx="10428288" cy="574675"/>
          </a:xfrm>
          <a:prstGeom prst="foldedCorner">
            <a:avLst>
              <a:gd name="adj" fmla="val 50000"/>
            </a:avLst>
          </a:prstGeom>
          <a:solidFill>
            <a:schemeClr val="accent1">
              <a:lumMod val="40000"/>
              <a:lumOff val="60000"/>
            </a:schemeClr>
          </a:solidFill>
          <a:ln>
            <a:noFill/>
          </a:ln>
          <a:effectLst>
            <a:outerShdw blurRad="50800" dist="38100" dir="8100000" algn="tr" rotWithShape="0">
              <a:prstClr val="black">
                <a:alpha val="40000"/>
              </a:prst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0"/>
              </a:spcBef>
              <a:buFontTx/>
              <a:buNone/>
              <a:defRPr/>
            </a:pPr>
            <a:r>
              <a:rPr lang="en-US" altLang="fr-FR" sz="2800" b="1" dirty="0">
                <a:latin typeface="Arial Unicode MS" panose="020B0604020202020204" pitchFamily="34" charset="-128"/>
                <a:ea typeface="Arial Unicode MS" panose="020B0604020202020204" pitchFamily="34" charset="-128"/>
                <a:cs typeface="Arial Unicode MS" panose="020B0604020202020204" pitchFamily="34" charset="-128"/>
              </a:rPr>
              <a:t>Introduction</a:t>
            </a:r>
          </a:p>
        </p:txBody>
      </p:sp>
      <p:sp>
        <p:nvSpPr>
          <p:cNvPr id="6156" name="Espace réservé du numéro de diapositive 1">
            <a:extLst>
              <a:ext uri="{FF2B5EF4-FFF2-40B4-BE49-F238E27FC236}">
                <a16:creationId xmlns:a16="http://schemas.microsoft.com/office/drawing/2014/main" id="{CF3F524D-DB87-488D-8392-DB1F57486DB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A4FD2DC-CD51-45AA-8CE5-2040FE59E124}" type="slidenum">
              <a:rPr lang="fr-FR" altLang="fr-FR" sz="1400" smtClean="0"/>
              <a:pPr>
                <a:spcBef>
                  <a:spcPct val="0"/>
                </a:spcBef>
                <a:buFontTx/>
                <a:buNone/>
              </a:pPr>
              <a:t>2</a:t>
            </a:fld>
            <a:endParaRPr lang="fr-FR" altLang="fr-F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3010" name="Espace réservé du numéro de diapositive 1">
            <a:extLst>
              <a:ext uri="{FF2B5EF4-FFF2-40B4-BE49-F238E27FC236}">
                <a16:creationId xmlns:a16="http://schemas.microsoft.com/office/drawing/2014/main" id="{8765468C-1E06-4F4A-A361-1F753084E91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DBBE48-28E1-4FD6-A89F-0734705412AC}" type="slidenum">
              <a:rPr lang="fr-FR" altLang="fr-FR" sz="1400" smtClean="0"/>
              <a:pPr>
                <a:spcBef>
                  <a:spcPct val="0"/>
                </a:spcBef>
                <a:buFontTx/>
                <a:buNone/>
              </a:pPr>
              <a:t>20</a:t>
            </a:fld>
            <a:endParaRPr lang="fr-FR" altLang="fr-FR" sz="1400"/>
          </a:p>
        </p:txBody>
      </p:sp>
      <p:sp>
        <p:nvSpPr>
          <p:cNvPr id="47" name="Rectangle 46">
            <a:extLst>
              <a:ext uri="{FF2B5EF4-FFF2-40B4-BE49-F238E27FC236}">
                <a16:creationId xmlns:a16="http://schemas.microsoft.com/office/drawing/2014/main" id="{A1D2E427-311A-4951-B2DA-609588FFB079}"/>
              </a:ext>
            </a:extLst>
          </p:cNvPr>
          <p:cNvSpPr/>
          <p:nvPr/>
        </p:nvSpPr>
        <p:spPr>
          <a:xfrm>
            <a:off x="599530" y="476672"/>
            <a:ext cx="10897070" cy="400110"/>
          </a:xfrm>
          <a:prstGeom prst="rect">
            <a:avLst/>
          </a:prstGeom>
          <a:solidFill>
            <a:srgbClr val="2508B8"/>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sz="2000" b="1" dirty="0">
                <a:solidFill>
                  <a:schemeClr val="bg1"/>
                </a:solidFill>
                <a:latin typeface="+mj-lt"/>
                <a:ea typeface="Times New Roman" panose="02020603050405020304" pitchFamily="18" charset="0"/>
                <a:cs typeface="Times New Roman" panose="02020603050405020304" pitchFamily="18" charset="0"/>
              </a:rPr>
              <a:t>4.2. Au titre des mécanismes de suivi du travail des enfants (2015-2017)</a:t>
            </a:r>
          </a:p>
        </p:txBody>
      </p:sp>
      <p:sp>
        <p:nvSpPr>
          <p:cNvPr id="48" name="Rectangle à coins arrondis 47">
            <a:extLst>
              <a:ext uri="{FF2B5EF4-FFF2-40B4-BE49-F238E27FC236}">
                <a16:creationId xmlns:a16="http://schemas.microsoft.com/office/drawing/2014/main" id="{4BD67BEB-0DCB-4BCD-BEC7-89F49FFB0802}"/>
              </a:ext>
            </a:extLst>
          </p:cNvPr>
          <p:cNvSpPr/>
          <p:nvPr/>
        </p:nvSpPr>
        <p:spPr>
          <a:xfrm>
            <a:off x="582850" y="1052736"/>
            <a:ext cx="6377246" cy="3166824"/>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Clr>
                <a:schemeClr val="tx1"/>
              </a:buClr>
              <a:buFont typeface="Arial" panose="020B0604020202020204" pitchFamily="34" charset="0"/>
              <a:buChar char="■"/>
              <a:defRPr/>
            </a:pPr>
            <a:r>
              <a:rPr lang="fr-FR" b="1" dirty="0"/>
              <a:t>2 mécanismes de suivi du travail des enfants </a:t>
            </a:r>
            <a:r>
              <a:rPr lang="fr-FR" dirty="0"/>
              <a:t>sont opérationnels en Côte d’Ivoire:</a:t>
            </a:r>
          </a:p>
          <a:p>
            <a:pPr marL="285750" indent="-285750">
              <a:buClr>
                <a:schemeClr val="tx1"/>
              </a:buClr>
              <a:buFont typeface="Arial" panose="020B0604020202020204" pitchFamily="34" charset="0"/>
              <a:buChar char="■"/>
              <a:defRPr/>
            </a:pPr>
            <a:endParaRPr lang="fr-FR" b="1" dirty="0"/>
          </a:p>
          <a:p>
            <a:pPr marL="285750" indent="-285750">
              <a:buClr>
                <a:schemeClr val="tx1"/>
              </a:buClr>
              <a:buFont typeface="Arial" panose="020B0604020202020204" pitchFamily="34" charset="0"/>
              <a:buChar char="■"/>
              <a:defRPr/>
            </a:pPr>
            <a:r>
              <a:rPr lang="fr-FR" b="1" dirty="0"/>
              <a:t>Le SOSTECI (</a:t>
            </a:r>
            <a:r>
              <a:rPr lang="fr-FR" dirty="0"/>
              <a:t>Système d’Observation et de Suivi du Travail des Enfants en Cote d’Ivoire), mis en œuvre par le Ministère de l’Emploi et de la Protection Sociale, </a:t>
            </a:r>
          </a:p>
          <a:p>
            <a:pPr>
              <a:buClr>
                <a:schemeClr val="tx1"/>
              </a:buClr>
              <a:defRPr/>
            </a:pPr>
            <a:endParaRPr lang="fr-FR" b="1" dirty="0"/>
          </a:p>
          <a:p>
            <a:pPr marL="285750" indent="-285750">
              <a:buClr>
                <a:schemeClr val="tx1"/>
              </a:buClr>
              <a:buFont typeface="Arial" panose="020B0604020202020204" pitchFamily="34" charset="0"/>
              <a:buChar char="■"/>
              <a:defRPr/>
            </a:pPr>
            <a:r>
              <a:rPr lang="fr-FR" b="1" dirty="0"/>
              <a:t>Le SSRTE (Système de Suivi et de Remédiation du Travail des Enfants)</a:t>
            </a:r>
            <a:r>
              <a:rPr lang="fr-FR" dirty="0"/>
              <a:t>, mise en œuvre par l’Industrie du cacao et du chocolat.</a:t>
            </a:r>
          </a:p>
        </p:txBody>
      </p:sp>
      <p:pic>
        <p:nvPicPr>
          <p:cNvPr id="43017" name="Image 10" descr="C:\Users\DLTE\Desktop\DOSSIER F\DSC_2180.JPG">
            <a:extLst>
              <a:ext uri="{FF2B5EF4-FFF2-40B4-BE49-F238E27FC236}">
                <a16:creationId xmlns:a16="http://schemas.microsoft.com/office/drawing/2014/main" id="{905FAD70-96E4-486C-B79F-0A4D5F6CAC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263775"/>
            <a:ext cx="4338638"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à coins arrondis 7">
            <a:extLst>
              <a:ext uri="{FF2B5EF4-FFF2-40B4-BE49-F238E27FC236}">
                <a16:creationId xmlns:a16="http://schemas.microsoft.com/office/drawing/2014/main" id="{1E8DD5C5-0FB4-4778-8E9D-CE6064518670}"/>
              </a:ext>
            </a:extLst>
          </p:cNvPr>
          <p:cNvSpPr/>
          <p:nvPr/>
        </p:nvSpPr>
        <p:spPr>
          <a:xfrm>
            <a:off x="599531" y="4395514"/>
            <a:ext cx="6288558" cy="1634490"/>
          </a:xfrm>
          <a:prstGeom prst="round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indent="-285750">
              <a:buFont typeface="Arial" panose="020B0604020202020204" pitchFamily="34" charset="0"/>
              <a:buChar char="■"/>
              <a:defRPr/>
            </a:pPr>
            <a:r>
              <a:rPr lang="fr-FR" dirty="0"/>
              <a:t>Ces mécanismes permettent non seulement d’</a:t>
            </a:r>
            <a:r>
              <a:rPr lang="fr-FR" b="1" dirty="0"/>
              <a:t>identifier</a:t>
            </a:r>
            <a:r>
              <a:rPr lang="fr-FR" dirty="0"/>
              <a:t> et de faire le référencement des enfants à risque ou victimes de travail des enfants, mais également de constituer une base de </a:t>
            </a:r>
            <a:r>
              <a:rPr lang="fr-FR" b="1" dirty="0"/>
              <a:t>données nationale sur le phénomène.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BB716F7B-FDB9-4F13-8443-DFB80A6D2044}"/>
              </a:ext>
            </a:extLst>
          </p:cNvPr>
          <p:cNvSpPr>
            <a:spLocks noChangeArrowheads="1"/>
          </p:cNvSpPr>
          <p:nvPr/>
        </p:nvSpPr>
        <p:spPr bwMode="auto">
          <a:xfrm>
            <a:off x="839416" y="481778"/>
            <a:ext cx="10513168" cy="461962"/>
          </a:xfrm>
          <a:prstGeom prst="rect">
            <a:avLst/>
          </a:prstGeom>
          <a:solidFill>
            <a:srgbClr val="FFC000"/>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altLang="fr-FR" sz="2400" b="1" dirty="0"/>
              <a:t>1.2. Bilan financier (2015-2017)</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8" name="Rectangle 7">
            <a:extLst>
              <a:ext uri="{FF2B5EF4-FFF2-40B4-BE49-F238E27FC236}">
                <a16:creationId xmlns:a16="http://schemas.microsoft.com/office/drawing/2014/main" id="{B3C76209-EED4-4611-AA6F-7F4C04C523E5}"/>
              </a:ext>
            </a:extLst>
          </p:cNvPr>
          <p:cNvSpPr/>
          <p:nvPr/>
        </p:nvSpPr>
        <p:spPr>
          <a:xfrm>
            <a:off x="839416" y="1041310"/>
            <a:ext cx="10513168" cy="707886"/>
          </a:xfrm>
          <a:prstGeom prst="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sz="2000" dirty="0">
                <a:solidFill>
                  <a:srgbClr val="000000"/>
                </a:solidFill>
                <a:latin typeface="+mj-lt"/>
                <a:ea typeface="Times New Roman" panose="02020603050405020304" pitchFamily="18" charset="0"/>
                <a:cs typeface="Times New Roman" panose="02020603050405020304" pitchFamily="18" charset="0"/>
              </a:rPr>
              <a:t>Le Plan d’Action National 2015-2017 avait un budget prévisionnel évalué à </a:t>
            </a:r>
            <a:br>
              <a:rPr lang="fr-FR" sz="2000" dirty="0">
                <a:solidFill>
                  <a:srgbClr val="000000"/>
                </a:solidFill>
                <a:latin typeface="+mj-lt"/>
                <a:ea typeface="Times New Roman" panose="02020603050405020304" pitchFamily="18" charset="0"/>
                <a:cs typeface="Times New Roman" panose="02020603050405020304" pitchFamily="18" charset="0"/>
              </a:rPr>
            </a:br>
            <a:r>
              <a:rPr lang="fr-FR" sz="2000" b="1" dirty="0">
                <a:solidFill>
                  <a:srgbClr val="000000"/>
                </a:solidFill>
                <a:latin typeface="+mj-lt"/>
                <a:ea typeface="Times New Roman" panose="02020603050405020304" pitchFamily="18" charset="0"/>
                <a:cs typeface="Times New Roman" panose="02020603050405020304" pitchFamily="18" charset="0"/>
              </a:rPr>
              <a:t>12.980.296.600 FCFA</a:t>
            </a:r>
          </a:p>
        </p:txBody>
      </p:sp>
      <p:sp>
        <p:nvSpPr>
          <p:cNvPr id="45064" name="Espace réservé du numéro de diapositive 1">
            <a:extLst>
              <a:ext uri="{FF2B5EF4-FFF2-40B4-BE49-F238E27FC236}">
                <a16:creationId xmlns:a16="http://schemas.microsoft.com/office/drawing/2014/main" id="{BB7641A2-E98F-4753-9DE6-6281B08236A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53CBCD0-4420-4BE5-8B88-03D0F630C7C7}" type="slidenum">
              <a:rPr lang="fr-FR" altLang="fr-FR" sz="1400" smtClean="0"/>
              <a:pPr>
                <a:spcBef>
                  <a:spcPct val="0"/>
                </a:spcBef>
                <a:buFontTx/>
                <a:buNone/>
              </a:pPr>
              <a:t>21</a:t>
            </a:fld>
            <a:endParaRPr lang="fr-FR" altLang="fr-FR" sz="1400"/>
          </a:p>
        </p:txBody>
      </p:sp>
      <p:sp>
        <p:nvSpPr>
          <p:cNvPr id="10" name="Rectangle 9">
            <a:extLst>
              <a:ext uri="{FF2B5EF4-FFF2-40B4-BE49-F238E27FC236}">
                <a16:creationId xmlns:a16="http://schemas.microsoft.com/office/drawing/2014/main" id="{DE2CBBFA-BC69-4A39-9D1E-EDD8F7FB7796}"/>
              </a:ext>
            </a:extLst>
          </p:cNvPr>
          <p:cNvSpPr/>
          <p:nvPr/>
        </p:nvSpPr>
        <p:spPr>
          <a:xfrm>
            <a:off x="830998" y="1904449"/>
            <a:ext cx="10521586" cy="707886"/>
          </a:xfrm>
          <a:prstGeom prst="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Tx/>
              <a:buChar char="■"/>
              <a:defRPr/>
            </a:pPr>
            <a:r>
              <a:rPr lang="fr-FR" sz="2000" dirty="0">
                <a:solidFill>
                  <a:srgbClr val="000000"/>
                </a:solidFill>
                <a:latin typeface="+mj-lt"/>
                <a:ea typeface="Times New Roman" panose="02020603050405020304" pitchFamily="18" charset="0"/>
                <a:cs typeface="Times New Roman" panose="02020603050405020304" pitchFamily="18" charset="0"/>
              </a:rPr>
              <a:t>Les ressources mobilisées sont estimées à environ </a:t>
            </a:r>
            <a:r>
              <a:rPr lang="fr-FR" sz="2000" b="1" dirty="0">
                <a:solidFill>
                  <a:srgbClr val="000000"/>
                </a:solidFill>
                <a:latin typeface="+mj-lt"/>
                <a:ea typeface="Times New Roman" panose="02020603050405020304" pitchFamily="18" charset="0"/>
                <a:cs typeface="Times New Roman" panose="02020603050405020304" pitchFamily="18" charset="0"/>
              </a:rPr>
              <a:t>9.996.115.559 FCFA</a:t>
            </a:r>
            <a:r>
              <a:rPr lang="fr-FR" sz="2000" dirty="0">
                <a:solidFill>
                  <a:srgbClr val="000000"/>
                </a:solidFill>
                <a:latin typeface="+mj-lt"/>
                <a:ea typeface="Times New Roman" panose="02020603050405020304" pitchFamily="18" charset="0"/>
                <a:cs typeface="Times New Roman" panose="02020603050405020304" pitchFamily="18" charset="0"/>
              </a:rPr>
              <a:t>. Soit un Taux global de mobilisation financière de plus de </a:t>
            </a:r>
            <a:r>
              <a:rPr lang="fr-FR" sz="2000" b="1" dirty="0">
                <a:solidFill>
                  <a:srgbClr val="000000"/>
                </a:solidFill>
                <a:latin typeface="+mj-lt"/>
                <a:ea typeface="Times New Roman" panose="02020603050405020304" pitchFamily="18" charset="0"/>
                <a:cs typeface="Times New Roman" panose="02020603050405020304" pitchFamily="18" charset="0"/>
              </a:rPr>
              <a:t>77,00% et un gap de 2.984.181.040 FCFA</a:t>
            </a:r>
          </a:p>
        </p:txBody>
      </p:sp>
      <p:graphicFrame>
        <p:nvGraphicFramePr>
          <p:cNvPr id="7" name="Tableau 6">
            <a:extLst>
              <a:ext uri="{FF2B5EF4-FFF2-40B4-BE49-F238E27FC236}">
                <a16:creationId xmlns:a16="http://schemas.microsoft.com/office/drawing/2014/main" id="{3A5F914E-1655-4976-A617-C1F5E12C827A}"/>
              </a:ext>
            </a:extLst>
          </p:cNvPr>
          <p:cNvGraphicFramePr>
            <a:graphicFrameLocks noGrp="1"/>
          </p:cNvGraphicFramePr>
          <p:nvPr/>
        </p:nvGraphicFramePr>
        <p:xfrm>
          <a:off x="982663" y="3213100"/>
          <a:ext cx="10082212" cy="3021013"/>
        </p:xfrm>
        <a:graphic>
          <a:graphicData uri="http://schemas.openxmlformats.org/drawingml/2006/table">
            <a:tbl>
              <a:tblPr firstRow="1" firstCol="1" bandRow="1">
                <a:tableStyleId>{5940675A-B579-460E-94D1-54222C63F5DA}</a:tableStyleId>
              </a:tblPr>
              <a:tblGrid>
                <a:gridCol w="3888852">
                  <a:extLst>
                    <a:ext uri="{9D8B030D-6E8A-4147-A177-3AD203B41FA5}">
                      <a16:colId xmlns:a16="http://schemas.microsoft.com/office/drawing/2014/main" val="20000"/>
                    </a:ext>
                  </a:extLst>
                </a:gridCol>
                <a:gridCol w="3456759">
                  <a:extLst>
                    <a:ext uri="{9D8B030D-6E8A-4147-A177-3AD203B41FA5}">
                      <a16:colId xmlns:a16="http://schemas.microsoft.com/office/drawing/2014/main" val="20001"/>
                    </a:ext>
                  </a:extLst>
                </a:gridCol>
                <a:gridCol w="2736600">
                  <a:extLst>
                    <a:ext uri="{9D8B030D-6E8A-4147-A177-3AD203B41FA5}">
                      <a16:colId xmlns:a16="http://schemas.microsoft.com/office/drawing/2014/main" val="20002"/>
                    </a:ext>
                  </a:extLst>
                </a:gridCol>
              </a:tblGrid>
              <a:tr h="792251">
                <a:tc>
                  <a:txBody>
                    <a:bodyPr/>
                    <a:lstStyle/>
                    <a:p>
                      <a:pPr algn="ctr">
                        <a:spcAft>
                          <a:spcPts val="0"/>
                        </a:spcAft>
                      </a:pPr>
                      <a:r>
                        <a:rPr lang="fr-FR" sz="2000" b="0" dirty="0">
                          <a:effectLst/>
                        </a:rPr>
                        <a:t>GROUPES D'ACTEURS</a:t>
                      </a:r>
                      <a:endParaRPr lang="fr-F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solidFill>
                      <a:srgbClr val="00CC00"/>
                    </a:solidFill>
                  </a:tcPr>
                </a:tc>
                <a:tc>
                  <a:txBody>
                    <a:bodyPr/>
                    <a:lstStyle/>
                    <a:p>
                      <a:pPr algn="ctr">
                        <a:spcAft>
                          <a:spcPts val="0"/>
                        </a:spcAft>
                      </a:pPr>
                      <a:r>
                        <a:rPr lang="fr-FR" sz="2000" b="0" dirty="0">
                          <a:effectLst/>
                        </a:rPr>
                        <a:t>INVESTISSEMENTS  PRÉVISIONNELS (FCFA)</a:t>
                      </a:r>
                      <a:endParaRPr lang="fr-F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solidFill>
                      <a:srgbClr val="00CC00"/>
                    </a:solidFill>
                  </a:tcPr>
                </a:tc>
                <a:tc>
                  <a:txBody>
                    <a:bodyPr/>
                    <a:lstStyle/>
                    <a:p>
                      <a:pPr algn="ctr">
                        <a:spcAft>
                          <a:spcPts val="0"/>
                        </a:spcAft>
                      </a:pPr>
                      <a:r>
                        <a:rPr lang="fr-FR" sz="2000" b="0" dirty="0">
                          <a:effectLst/>
                        </a:rPr>
                        <a:t>INVESTISSEMENTS RÉALISÉS (FCFA)</a:t>
                      </a:r>
                      <a:endParaRPr lang="fr-F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solidFill>
                      <a:srgbClr val="00CC00"/>
                    </a:solidFill>
                  </a:tcPr>
                </a:tc>
                <a:extLst>
                  <a:ext uri="{0D108BD9-81ED-4DB2-BD59-A6C34878D82A}">
                    <a16:rowId xmlns:a16="http://schemas.microsoft.com/office/drawing/2014/main" val="10000"/>
                  </a:ext>
                </a:extLst>
              </a:tr>
              <a:tr h="396125">
                <a:tc>
                  <a:txBody>
                    <a:bodyPr/>
                    <a:lstStyle/>
                    <a:p>
                      <a:pPr>
                        <a:spcAft>
                          <a:spcPts val="0"/>
                        </a:spcAft>
                      </a:pPr>
                      <a:r>
                        <a:rPr lang="fr-FR" sz="2000">
                          <a:effectLst/>
                        </a:rPr>
                        <a:t>LE CNS</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1.124.000.000</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          2.019.500.000   </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tc>
                <a:extLst>
                  <a:ext uri="{0D108BD9-81ED-4DB2-BD59-A6C34878D82A}">
                    <a16:rowId xmlns:a16="http://schemas.microsoft.com/office/drawing/2014/main" val="10001"/>
                  </a:ext>
                </a:extLst>
              </a:tr>
              <a:tr h="396125">
                <a:tc>
                  <a:txBody>
                    <a:bodyPr/>
                    <a:lstStyle/>
                    <a:p>
                      <a:pPr>
                        <a:spcAft>
                          <a:spcPts val="0"/>
                        </a:spcAft>
                      </a:pPr>
                      <a:r>
                        <a:rPr lang="fr-FR" sz="2000">
                          <a:effectLst/>
                        </a:rPr>
                        <a:t>LE CIM</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2.968.000.000</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           1.027.000.000   </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tc>
                <a:extLst>
                  <a:ext uri="{0D108BD9-81ED-4DB2-BD59-A6C34878D82A}">
                    <a16:rowId xmlns:a16="http://schemas.microsoft.com/office/drawing/2014/main" val="10002"/>
                  </a:ext>
                </a:extLst>
              </a:tr>
              <a:tr h="396125">
                <a:tc>
                  <a:txBody>
                    <a:bodyPr/>
                    <a:lstStyle/>
                    <a:p>
                      <a:pPr>
                        <a:spcAft>
                          <a:spcPts val="0"/>
                        </a:spcAft>
                      </a:pPr>
                      <a:r>
                        <a:rPr lang="fr-FR" sz="2000">
                          <a:effectLst/>
                        </a:rPr>
                        <a:t>LE CONSEIL DU CAFÉ-CACAO</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6.629.000.000</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     3.171.045.699   </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tc>
                <a:extLst>
                  <a:ext uri="{0D108BD9-81ED-4DB2-BD59-A6C34878D82A}">
                    <a16:rowId xmlns:a16="http://schemas.microsoft.com/office/drawing/2014/main" val="10003"/>
                  </a:ext>
                </a:extLst>
              </a:tr>
              <a:tr h="609600">
                <a:tc>
                  <a:txBody>
                    <a:bodyPr/>
                    <a:lstStyle/>
                    <a:p>
                      <a:pPr>
                        <a:spcAft>
                          <a:spcPts val="0"/>
                        </a:spcAft>
                      </a:pPr>
                      <a:r>
                        <a:rPr lang="fr-FR" sz="2000" dirty="0">
                          <a:effectLst/>
                        </a:rPr>
                        <a:t>LES PARTENAIRES (Industrie du cacao et du chocolat, PTF)</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a:effectLst/>
                        </a:rPr>
                        <a:t>2.259.296.600</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dirty="0">
                          <a:effectLst/>
                        </a:rPr>
                        <a:t>3.778.569.860</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b"/>
                </a:tc>
                <a:extLst>
                  <a:ext uri="{0D108BD9-81ED-4DB2-BD59-A6C34878D82A}">
                    <a16:rowId xmlns:a16="http://schemas.microsoft.com/office/drawing/2014/main" val="10004"/>
                  </a:ext>
                </a:extLst>
              </a:tr>
              <a:tr h="430786">
                <a:tc>
                  <a:txBody>
                    <a:bodyPr/>
                    <a:lstStyle/>
                    <a:p>
                      <a:pPr>
                        <a:spcAft>
                          <a:spcPts val="0"/>
                        </a:spcAft>
                      </a:pPr>
                      <a:r>
                        <a:rPr lang="fr-FR" sz="2000" b="1">
                          <a:effectLst/>
                        </a:rPr>
                        <a:t>TOTAL GÉNÉRAL </a:t>
                      </a:r>
                      <a:endParaRPr lang="fr-FR"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2000" b="1" dirty="0">
                          <a:effectLst/>
                        </a:rPr>
                        <a:t>12.980.296.600</a:t>
                      </a:r>
                      <a:endParaRPr lang="fr-FR"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rgbClr val="FFFF00"/>
                    </a:solidFill>
                  </a:tcPr>
                </a:tc>
                <a:tc>
                  <a:txBody>
                    <a:bodyPr/>
                    <a:lstStyle/>
                    <a:p>
                      <a:pPr algn="r">
                        <a:spcAft>
                          <a:spcPts val="0"/>
                        </a:spcAft>
                      </a:pPr>
                      <a:r>
                        <a:rPr lang="fr-FR" sz="2000" b="1" dirty="0">
                          <a:effectLst/>
                        </a:rPr>
                        <a:t> 9.996.115.559 </a:t>
                      </a:r>
                      <a:endParaRPr lang="fr-FR"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rgbClr val="FFFF00"/>
                    </a:solidFill>
                  </a:tcPr>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0B2DD2CE-2401-4B24-94FE-26376215DB61}"/>
              </a:ext>
            </a:extLst>
          </p:cNvPr>
          <p:cNvSpPr/>
          <p:nvPr/>
        </p:nvSpPr>
        <p:spPr>
          <a:xfrm>
            <a:off x="2459906" y="2780928"/>
            <a:ext cx="7596534" cy="369332"/>
          </a:xfrm>
          <a:prstGeom prst="rect">
            <a:avLst/>
          </a:prstGeom>
          <a:solidFill>
            <a:schemeClr val="bg1"/>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buClr>
                <a:srgbClr val="C00000"/>
              </a:buClr>
              <a:defRPr/>
            </a:pPr>
            <a:r>
              <a:rPr lang="fr-FR" dirty="0">
                <a:solidFill>
                  <a:srgbClr val="000000"/>
                </a:solidFill>
                <a:latin typeface="+mj-lt"/>
                <a:ea typeface="Times New Roman" panose="02020603050405020304" pitchFamily="18" charset="0"/>
                <a:cs typeface="Times New Roman" panose="02020603050405020304" pitchFamily="18" charset="0"/>
              </a:rPr>
              <a:t>Répartition des financements par groupe d’acteurs</a:t>
            </a:r>
            <a:endParaRPr lang="fr-FR" b="1" dirty="0">
              <a:solidFill>
                <a:srgbClr val="000000"/>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7106" name="Espace réservé du numéro de diapositive 1">
            <a:extLst>
              <a:ext uri="{FF2B5EF4-FFF2-40B4-BE49-F238E27FC236}">
                <a16:creationId xmlns:a16="http://schemas.microsoft.com/office/drawing/2014/main" id="{4754D00E-9DF5-4FD2-97E5-C5C633DCFB4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F737DF3-1BC8-4EC3-BD4F-EC9C2E792D61}" type="slidenum">
              <a:rPr lang="fr-FR" altLang="fr-FR" sz="1400" smtClean="0"/>
              <a:pPr>
                <a:spcBef>
                  <a:spcPct val="0"/>
                </a:spcBef>
                <a:buFontTx/>
                <a:buNone/>
              </a:pPr>
              <a:t>22</a:t>
            </a:fld>
            <a:endParaRPr lang="fr-FR" altLang="fr-FR" sz="1400"/>
          </a:p>
        </p:txBody>
      </p:sp>
      <p:sp>
        <p:nvSpPr>
          <p:cNvPr id="10" name="ZoneTexte 9">
            <a:extLst>
              <a:ext uri="{FF2B5EF4-FFF2-40B4-BE49-F238E27FC236}">
                <a16:creationId xmlns:a16="http://schemas.microsoft.com/office/drawing/2014/main" id="{3C5CDD7C-4509-404B-8E23-2A98950BA287}"/>
              </a:ext>
            </a:extLst>
          </p:cNvPr>
          <p:cNvSpPr txBox="1"/>
          <p:nvPr/>
        </p:nvSpPr>
        <p:spPr>
          <a:xfrm>
            <a:off x="2063552" y="2348880"/>
            <a:ext cx="6264696" cy="2123658"/>
          </a:xfrm>
          <a:prstGeom prst="rect">
            <a:avLst/>
          </a:prstGeom>
          <a:solidFill>
            <a:schemeClr val="bg1"/>
          </a:solidFill>
          <a:effectLst/>
        </p:spPr>
        <p:txBody>
          <a:bodyPr>
            <a:spAutoFit/>
          </a:bodyPr>
          <a:lstStyle/>
          <a:p>
            <a:pPr>
              <a:defRPr/>
            </a:pPr>
            <a:r>
              <a:rPr lang="fr-FR" sz="4400" b="1" dirty="0">
                <a:solidFill>
                  <a:srgbClr val="800000"/>
                </a:solidFill>
                <a:effectLst>
                  <a:reflection blurRad="6350" stA="55000" endA="300" endPos="45500" dir="5400000" sy="-100000" algn="bl" rotWithShape="0"/>
                </a:effectLst>
                <a:latin typeface="+mj-lt"/>
                <a:cs typeface="Consolas" panose="020B0609020204030204" pitchFamily="49" charset="0"/>
              </a:rPr>
              <a:t>Quelles sont les principales difficultés rencontrées</a:t>
            </a:r>
          </a:p>
        </p:txBody>
      </p:sp>
      <p:pic>
        <p:nvPicPr>
          <p:cNvPr id="47108" name="Image 10">
            <a:extLst>
              <a:ext uri="{FF2B5EF4-FFF2-40B4-BE49-F238E27FC236}">
                <a16:creationId xmlns:a16="http://schemas.microsoft.com/office/drawing/2014/main" id="{70BD1409-F55E-45B9-9559-FDBAFB21DE6C}"/>
              </a:ext>
            </a:extLst>
          </p:cNvPr>
          <p:cNvPicPr>
            <a:picLocks noChangeAspect="1"/>
          </p:cNvPicPr>
          <p:nvPr/>
        </p:nvPicPr>
        <p:blipFill>
          <a:blip r:embed="rId3">
            <a:extLst>
              <a:ext uri="{28A0092B-C50C-407E-A947-70E740481C1C}">
                <a14:useLocalDpi xmlns:a14="http://schemas.microsoft.com/office/drawing/2010/main" val="0"/>
              </a:ext>
            </a:extLst>
          </a:blip>
          <a:srcRect l="16844" r="18585" b="2959"/>
          <a:stretch>
            <a:fillRect/>
          </a:stretch>
        </p:blipFill>
        <p:spPr bwMode="auto">
          <a:xfrm>
            <a:off x="8183563" y="2341563"/>
            <a:ext cx="14017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2" name="Flèche courbée vers la gauche 11">
            <a:extLst>
              <a:ext uri="{FF2B5EF4-FFF2-40B4-BE49-F238E27FC236}">
                <a16:creationId xmlns:a16="http://schemas.microsoft.com/office/drawing/2014/main" id="{CF19A2E0-2C08-4F3D-8C66-BEBABABC6E72}"/>
              </a:ext>
            </a:extLst>
          </p:cNvPr>
          <p:cNvSpPr/>
          <p:nvPr/>
        </p:nvSpPr>
        <p:spPr>
          <a:xfrm>
            <a:off x="8848725" y="3609975"/>
            <a:ext cx="1152525" cy="2332038"/>
          </a:xfrm>
          <a:prstGeom prst="curved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9" name="Flèche courbée vers la gauche 18">
            <a:extLst>
              <a:ext uri="{FF2B5EF4-FFF2-40B4-BE49-F238E27FC236}">
                <a16:creationId xmlns:a16="http://schemas.microsoft.com/office/drawing/2014/main" id="{40C59B12-A14B-45EE-8117-1979496147C5}"/>
              </a:ext>
            </a:extLst>
          </p:cNvPr>
          <p:cNvSpPr/>
          <p:nvPr/>
        </p:nvSpPr>
        <p:spPr>
          <a:xfrm rot="429935">
            <a:off x="3360738" y="3468688"/>
            <a:ext cx="1150937" cy="2333625"/>
          </a:xfrm>
          <a:prstGeom prst="curved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5" name="Rectangle 11">
            <a:extLst>
              <a:ext uri="{FF2B5EF4-FFF2-40B4-BE49-F238E27FC236}">
                <a16:creationId xmlns:a16="http://schemas.microsoft.com/office/drawing/2014/main" id="{82F7C07E-100F-436B-8C6B-8006707453D0}"/>
              </a:ext>
            </a:extLst>
          </p:cNvPr>
          <p:cNvSpPr>
            <a:spLocks noChangeArrowheads="1"/>
          </p:cNvSpPr>
          <p:nvPr/>
        </p:nvSpPr>
        <p:spPr bwMode="auto">
          <a:xfrm>
            <a:off x="6256398" y="2276872"/>
            <a:ext cx="3672408" cy="1940957"/>
          </a:xfrm>
          <a:prstGeom prst="roundRect">
            <a:avLst/>
          </a:prstGeom>
          <a:solidFill>
            <a:schemeClr val="bg2">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1800" b="1" dirty="0"/>
              <a:t>Insuffisance du personnel </a:t>
            </a:r>
          </a:p>
          <a:p>
            <a:pPr>
              <a:spcBef>
                <a:spcPct val="0"/>
              </a:spcBef>
              <a:buFont typeface="Arial" panose="020B0604020202020204" pitchFamily="34" charset="0"/>
              <a:buChar char="■"/>
              <a:defRPr/>
            </a:pPr>
            <a:r>
              <a:rPr lang="fr-FR" sz="1800" b="1" dirty="0"/>
              <a:t>Insuffisance des moyens matériels et financiers </a:t>
            </a:r>
            <a:r>
              <a:rPr lang="fr-FR" sz="1800" dirty="0"/>
              <a:t>pour mener des actions de prévention et de contrôle sur le terrain</a:t>
            </a:r>
          </a:p>
        </p:txBody>
      </p:sp>
      <p:sp>
        <p:nvSpPr>
          <p:cNvPr id="13" name="Rectangle 11">
            <a:extLst>
              <a:ext uri="{FF2B5EF4-FFF2-40B4-BE49-F238E27FC236}">
                <a16:creationId xmlns:a16="http://schemas.microsoft.com/office/drawing/2014/main" id="{8A4FED67-7E98-4017-8F97-481F07CC78D5}"/>
              </a:ext>
            </a:extLst>
          </p:cNvPr>
          <p:cNvSpPr>
            <a:spLocks noChangeArrowheads="1"/>
          </p:cNvSpPr>
          <p:nvPr/>
        </p:nvSpPr>
        <p:spPr bwMode="auto">
          <a:xfrm>
            <a:off x="543824" y="409668"/>
            <a:ext cx="10536028" cy="461665"/>
          </a:xfrm>
          <a:prstGeom prst="rect">
            <a:avLst/>
          </a:prstGeom>
          <a:solidFill>
            <a:srgbClr val="FFC000"/>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altLang="fr-FR" sz="2400" b="1" dirty="0"/>
              <a:t>1.3. Difficultés rencontrées dans la mise en œuvre du PAN 2015-2017</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6" name="Rectangle 2">
            <a:extLst>
              <a:ext uri="{FF2B5EF4-FFF2-40B4-BE49-F238E27FC236}">
                <a16:creationId xmlns:a16="http://schemas.microsoft.com/office/drawing/2014/main" id="{1D379E95-2F02-4244-82CD-E7C3323E11D5}"/>
              </a:ext>
            </a:extLst>
          </p:cNvPr>
          <p:cNvSpPr>
            <a:spLocks noChangeArrowheads="1"/>
          </p:cNvSpPr>
          <p:nvPr/>
        </p:nvSpPr>
        <p:spPr bwMode="auto">
          <a:xfrm>
            <a:off x="1356039" y="2564904"/>
            <a:ext cx="3299801" cy="1634490"/>
          </a:xfrm>
          <a:prstGeom prst="roundRect">
            <a:avLst/>
          </a:prstGeom>
          <a:solidFill>
            <a:schemeClr val="bg2">
              <a:lumMod val="20000"/>
              <a:lumOff val="80000"/>
            </a:schemeClr>
          </a:solid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defRPr/>
            </a:pPr>
            <a:r>
              <a:rPr lang="fr-FR" altLang="fr-FR" b="1" dirty="0"/>
              <a:t>Insuffisance des moyens matériels et financiers</a:t>
            </a:r>
          </a:p>
          <a:p>
            <a:pPr>
              <a:buFont typeface="Arial" panose="020B0604020202020204" pitchFamily="34" charset="0"/>
              <a:buChar char="■"/>
              <a:defRPr/>
            </a:pPr>
            <a:r>
              <a:rPr lang="fr-FR" altLang="fr-FR" b="1" dirty="0"/>
              <a:t>compétence territoriale  limitée </a:t>
            </a:r>
            <a:r>
              <a:rPr lang="fr-FR" altLang="fr-FR" dirty="0"/>
              <a:t>à la ville d’Abidjan</a:t>
            </a:r>
            <a:endParaRPr lang="fr-FR" altLang="fr-FR" dirty="0">
              <a:ea typeface="Times New Roman" panose="02020603050405020304" pitchFamily="18" charset="0"/>
              <a:cs typeface="Futura Std"/>
            </a:endParaRPr>
          </a:p>
        </p:txBody>
      </p:sp>
      <p:pic>
        <p:nvPicPr>
          <p:cNvPr id="49165" name="Image 1">
            <a:extLst>
              <a:ext uri="{FF2B5EF4-FFF2-40B4-BE49-F238E27FC236}">
                <a16:creationId xmlns:a16="http://schemas.microsoft.com/office/drawing/2014/main" id="{108B8D8C-0E0B-4F23-A889-C693E3D2655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4488" y="4325938"/>
            <a:ext cx="21494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Image 2">
            <a:extLst>
              <a:ext uri="{FF2B5EF4-FFF2-40B4-BE49-F238E27FC236}">
                <a16:creationId xmlns:a16="http://schemas.microsoft.com/office/drawing/2014/main" id="{850E0AF3-7720-41AC-BEED-CC918C0489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0" y="421798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Espace réservé du numéro de diapositive 1">
            <a:extLst>
              <a:ext uri="{FF2B5EF4-FFF2-40B4-BE49-F238E27FC236}">
                <a16:creationId xmlns:a16="http://schemas.microsoft.com/office/drawing/2014/main" id="{D4B19949-38B4-421C-9210-544042AEB54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66C5115-A54A-4E5E-BAD4-22E727BF4B2D}" type="slidenum">
              <a:rPr lang="fr-FR" altLang="fr-FR" sz="1400" smtClean="0"/>
              <a:pPr>
                <a:spcBef>
                  <a:spcPct val="0"/>
                </a:spcBef>
                <a:buFontTx/>
                <a:buNone/>
              </a:pPr>
              <a:t>23</a:t>
            </a:fld>
            <a:endParaRPr lang="fr-FR" altLang="fr-FR" sz="1400"/>
          </a:p>
        </p:txBody>
      </p:sp>
      <p:sp>
        <p:nvSpPr>
          <p:cNvPr id="10" name="Rectangle 9">
            <a:extLst>
              <a:ext uri="{FF2B5EF4-FFF2-40B4-BE49-F238E27FC236}">
                <a16:creationId xmlns:a16="http://schemas.microsoft.com/office/drawing/2014/main" id="{9CB7FE44-D7BB-4927-AB8C-539492FD20B7}"/>
              </a:ext>
            </a:extLst>
          </p:cNvPr>
          <p:cNvSpPr/>
          <p:nvPr/>
        </p:nvSpPr>
        <p:spPr>
          <a:xfrm>
            <a:off x="831856" y="1097449"/>
            <a:ext cx="4472056" cy="1323439"/>
          </a:xfrm>
          <a:prstGeom prst="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dirty="0">
                <a:solidFill>
                  <a:srgbClr val="000000"/>
                </a:solidFill>
                <a:latin typeface="+mj-lt"/>
                <a:ea typeface="Times New Roman" panose="02020603050405020304" pitchFamily="18" charset="0"/>
                <a:cs typeface="Times New Roman" panose="02020603050405020304" pitchFamily="18" charset="0"/>
              </a:rPr>
              <a:t>Au niveau de la </a:t>
            </a:r>
            <a:r>
              <a:rPr lang="fr-FR" sz="2000" b="1" dirty="0">
                <a:solidFill>
                  <a:srgbClr val="000000"/>
                </a:solidFill>
                <a:latin typeface="+mj-lt"/>
                <a:ea typeface="Times New Roman" panose="02020603050405020304" pitchFamily="18" charset="0"/>
                <a:cs typeface="Times New Roman" panose="02020603050405020304" pitchFamily="18" charset="0"/>
              </a:rPr>
              <a:t>Sous-direction de la police criminelle</a:t>
            </a:r>
            <a:r>
              <a:rPr lang="fr-FR" sz="2000" dirty="0">
                <a:solidFill>
                  <a:srgbClr val="000000"/>
                </a:solidFill>
                <a:latin typeface="+mj-lt"/>
                <a:ea typeface="Times New Roman" panose="02020603050405020304" pitchFamily="18" charset="0"/>
                <a:cs typeface="Times New Roman" panose="02020603050405020304" pitchFamily="18" charset="0"/>
              </a:rPr>
              <a:t> chargée de la lutte contre la traite d’enfants et la délinquance juvénile</a:t>
            </a:r>
            <a:endParaRPr lang="fr-FR" sz="2000" b="1" dirty="0">
              <a:solidFill>
                <a:srgbClr val="000000"/>
              </a:solidFill>
              <a:latin typeface="+mj-lt"/>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88331C1-25F8-4D56-8D1A-5D2798686156}"/>
              </a:ext>
            </a:extLst>
          </p:cNvPr>
          <p:cNvSpPr/>
          <p:nvPr/>
        </p:nvSpPr>
        <p:spPr>
          <a:xfrm>
            <a:off x="6383975" y="1124744"/>
            <a:ext cx="3417253" cy="1015663"/>
          </a:xfrm>
          <a:prstGeom prst="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dirty="0">
                <a:solidFill>
                  <a:srgbClr val="000000"/>
                </a:solidFill>
                <a:latin typeface="+mj-lt"/>
                <a:ea typeface="Times New Roman" panose="02020603050405020304" pitchFamily="18" charset="0"/>
                <a:cs typeface="Times New Roman" panose="02020603050405020304" pitchFamily="18" charset="0"/>
              </a:rPr>
              <a:t>Au niveau de </a:t>
            </a:r>
            <a:r>
              <a:rPr lang="fr-FR" sz="2000" b="1" dirty="0">
                <a:solidFill>
                  <a:srgbClr val="000000"/>
                </a:solidFill>
                <a:latin typeface="+mj-lt"/>
                <a:ea typeface="Times New Roman" panose="02020603050405020304" pitchFamily="18" charset="0"/>
                <a:cs typeface="Times New Roman" panose="02020603050405020304" pitchFamily="18" charset="0"/>
              </a:rPr>
              <a:t>l’Inspection du Travail </a:t>
            </a:r>
            <a:r>
              <a:rPr lang="fr-FR" sz="2000" dirty="0">
                <a:solidFill>
                  <a:srgbClr val="000000"/>
                </a:solidFill>
                <a:latin typeface="+mj-lt"/>
                <a:ea typeface="Times New Roman" panose="02020603050405020304" pitchFamily="18" charset="0"/>
                <a:cs typeface="Times New Roman" panose="02020603050405020304" pitchFamily="18" charset="0"/>
              </a:rPr>
              <a:t>et des </a:t>
            </a:r>
            <a:r>
              <a:rPr lang="fr-FR" sz="2000" b="1" dirty="0">
                <a:solidFill>
                  <a:srgbClr val="000000"/>
                </a:solidFill>
                <a:latin typeface="+mj-lt"/>
                <a:ea typeface="Times New Roman" panose="02020603050405020304" pitchFamily="18" charset="0"/>
                <a:cs typeface="Times New Roman" panose="02020603050405020304" pitchFamily="18" charset="0"/>
              </a:rPr>
              <a:t>Centres Sociaux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Flèche courbée vers la gauche 15">
            <a:extLst>
              <a:ext uri="{FF2B5EF4-FFF2-40B4-BE49-F238E27FC236}">
                <a16:creationId xmlns:a16="http://schemas.microsoft.com/office/drawing/2014/main" id="{9BC27F97-2745-4A57-B2A8-4F3303EE0C65}"/>
              </a:ext>
            </a:extLst>
          </p:cNvPr>
          <p:cNvSpPr/>
          <p:nvPr/>
        </p:nvSpPr>
        <p:spPr>
          <a:xfrm>
            <a:off x="6348413" y="2632075"/>
            <a:ext cx="1152525" cy="2332038"/>
          </a:xfrm>
          <a:prstGeom prst="curved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5" name="Rectangle 11">
            <a:extLst>
              <a:ext uri="{FF2B5EF4-FFF2-40B4-BE49-F238E27FC236}">
                <a16:creationId xmlns:a16="http://schemas.microsoft.com/office/drawing/2014/main" id="{C7C98BDB-51CB-4E6A-B1FF-4DAE03E50BE7}"/>
              </a:ext>
            </a:extLst>
          </p:cNvPr>
          <p:cNvSpPr>
            <a:spLocks noChangeArrowheads="1"/>
          </p:cNvSpPr>
          <p:nvPr/>
        </p:nvSpPr>
        <p:spPr bwMode="auto">
          <a:xfrm>
            <a:off x="3071664" y="1332724"/>
            <a:ext cx="4752528" cy="1634490"/>
          </a:xfrm>
          <a:prstGeom prst="roundRect">
            <a:avLst/>
          </a:prstGeom>
          <a:solidFill>
            <a:schemeClr val="bg2">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1800" b="1" dirty="0"/>
              <a:t>Faible financement du SOSTECI </a:t>
            </a:r>
            <a:r>
              <a:rPr lang="fr-FR" sz="1800" dirty="0"/>
              <a:t>pour le </a:t>
            </a:r>
            <a:r>
              <a:rPr lang="fr-FR" sz="1800" b="1" dirty="0"/>
              <a:t>contrôle et de suivi-évaluation du travail des enfants </a:t>
            </a:r>
            <a:r>
              <a:rPr lang="fr-FR" sz="1800" dirty="0"/>
              <a:t>en Côte d’Ivoire: Seulement </a:t>
            </a:r>
            <a:r>
              <a:rPr lang="fr-FR" sz="1800" b="1" dirty="0"/>
              <a:t>8 Départements </a:t>
            </a:r>
            <a:r>
              <a:rPr lang="fr-FR" sz="1800" dirty="0"/>
              <a:t>sont partiellement couverts.</a:t>
            </a:r>
          </a:p>
        </p:txBody>
      </p:sp>
      <p:sp>
        <p:nvSpPr>
          <p:cNvPr id="51206" name="Espace réservé du numéro de diapositive 1">
            <a:extLst>
              <a:ext uri="{FF2B5EF4-FFF2-40B4-BE49-F238E27FC236}">
                <a16:creationId xmlns:a16="http://schemas.microsoft.com/office/drawing/2014/main" id="{99B01914-650C-4623-8EE1-131F3474D66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3CE8CC0-26ED-499E-87A1-BB98B38B632A}" type="slidenum">
              <a:rPr lang="fr-FR" altLang="fr-FR" sz="1400" smtClean="0"/>
              <a:pPr>
                <a:spcBef>
                  <a:spcPct val="0"/>
                </a:spcBef>
                <a:buFontTx/>
                <a:buNone/>
              </a:pPr>
              <a:t>24</a:t>
            </a:fld>
            <a:endParaRPr lang="fr-FR" altLang="fr-FR" sz="1400"/>
          </a:p>
        </p:txBody>
      </p:sp>
      <p:grpSp>
        <p:nvGrpSpPr>
          <p:cNvPr id="51207" name="Groupe 5">
            <a:extLst>
              <a:ext uri="{FF2B5EF4-FFF2-40B4-BE49-F238E27FC236}">
                <a16:creationId xmlns:a16="http://schemas.microsoft.com/office/drawing/2014/main" id="{A1694457-D10C-4555-8EB8-0A8E79B96EBF}"/>
              </a:ext>
            </a:extLst>
          </p:cNvPr>
          <p:cNvGrpSpPr>
            <a:grpSpLocks/>
          </p:cNvGrpSpPr>
          <p:nvPr/>
        </p:nvGrpSpPr>
        <p:grpSpPr bwMode="auto">
          <a:xfrm>
            <a:off x="3224213" y="3213100"/>
            <a:ext cx="2971800" cy="3176588"/>
            <a:chOff x="1470043" y="3102849"/>
            <a:chExt cx="3106222" cy="3388605"/>
          </a:xfrm>
        </p:grpSpPr>
        <p:pic>
          <p:nvPicPr>
            <p:cNvPr id="5" name="Image 4">
              <a:extLst>
                <a:ext uri="{FF2B5EF4-FFF2-40B4-BE49-F238E27FC236}">
                  <a16:creationId xmlns:a16="http://schemas.microsoft.com/office/drawing/2014/main" id="{E38FA099-19E8-4F30-897A-BC183292C3D6}"/>
                </a:ext>
              </a:extLst>
            </p:cNvPr>
            <p:cNvPicPr>
              <a:picLocks noChangeAspect="1"/>
            </p:cNvPicPr>
            <p:nvPr/>
          </p:nvPicPr>
          <p:blipFill>
            <a:blip r:embed="rId3"/>
            <a:stretch>
              <a:fillRect/>
            </a:stretch>
          </p:blipFill>
          <p:spPr>
            <a:xfrm>
              <a:off x="1470043" y="3102849"/>
              <a:ext cx="3100651" cy="33886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1212" name="Text Box 7">
              <a:extLst>
                <a:ext uri="{FF2B5EF4-FFF2-40B4-BE49-F238E27FC236}">
                  <a16:creationId xmlns:a16="http://schemas.microsoft.com/office/drawing/2014/main" id="{5B075397-697F-401A-BAE4-59F93A0D0134}"/>
                </a:ext>
              </a:extLst>
            </p:cNvPr>
            <p:cNvSpPr txBox="1">
              <a:spLocks noChangeArrowheads="1"/>
            </p:cNvSpPr>
            <p:nvPr/>
          </p:nvSpPr>
          <p:spPr bwMode="auto">
            <a:xfrm>
              <a:off x="3636465" y="4118757"/>
              <a:ext cx="939800" cy="246062"/>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Bondoukou</a:t>
              </a:r>
            </a:p>
          </p:txBody>
        </p:sp>
        <p:sp>
          <p:nvSpPr>
            <p:cNvPr id="51213" name="Text Box 7">
              <a:extLst>
                <a:ext uri="{FF2B5EF4-FFF2-40B4-BE49-F238E27FC236}">
                  <a16:creationId xmlns:a16="http://schemas.microsoft.com/office/drawing/2014/main" id="{014AE331-BB85-43B9-A336-ED940A3EB691}"/>
                </a:ext>
              </a:extLst>
            </p:cNvPr>
            <p:cNvSpPr txBox="1">
              <a:spLocks noChangeArrowheads="1"/>
            </p:cNvSpPr>
            <p:nvPr/>
          </p:nvSpPr>
          <p:spPr bwMode="auto">
            <a:xfrm>
              <a:off x="3419737" y="4755183"/>
              <a:ext cx="944563" cy="24606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Agnibilékro</a:t>
              </a:r>
            </a:p>
          </p:txBody>
        </p:sp>
        <p:sp>
          <p:nvSpPr>
            <p:cNvPr id="51214" name="Text Box 7">
              <a:extLst>
                <a:ext uri="{FF2B5EF4-FFF2-40B4-BE49-F238E27FC236}">
                  <a16:creationId xmlns:a16="http://schemas.microsoft.com/office/drawing/2014/main" id="{95E312E2-0F77-49B0-ADB1-92020151E006}"/>
                </a:ext>
              </a:extLst>
            </p:cNvPr>
            <p:cNvSpPr txBox="1">
              <a:spLocks noChangeArrowheads="1"/>
            </p:cNvSpPr>
            <p:nvPr/>
          </p:nvSpPr>
          <p:spPr bwMode="auto">
            <a:xfrm>
              <a:off x="3533775" y="5252178"/>
              <a:ext cx="1019175" cy="24606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Abengourou</a:t>
              </a:r>
            </a:p>
          </p:txBody>
        </p:sp>
        <p:sp>
          <p:nvSpPr>
            <p:cNvPr id="51215" name="Text Box 13">
              <a:extLst>
                <a:ext uri="{FF2B5EF4-FFF2-40B4-BE49-F238E27FC236}">
                  <a16:creationId xmlns:a16="http://schemas.microsoft.com/office/drawing/2014/main" id="{2D2E8023-D8EF-4A47-B2ED-57249B594CB8}"/>
                </a:ext>
              </a:extLst>
            </p:cNvPr>
            <p:cNvSpPr txBox="1">
              <a:spLocks noChangeArrowheads="1"/>
            </p:cNvSpPr>
            <p:nvPr/>
          </p:nvSpPr>
          <p:spPr bwMode="auto">
            <a:xfrm>
              <a:off x="2953036" y="5521271"/>
              <a:ext cx="666750" cy="24606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Mbatto</a:t>
              </a:r>
            </a:p>
          </p:txBody>
        </p:sp>
        <p:sp>
          <p:nvSpPr>
            <p:cNvPr id="51216" name="Text Box 7">
              <a:extLst>
                <a:ext uri="{FF2B5EF4-FFF2-40B4-BE49-F238E27FC236}">
                  <a16:creationId xmlns:a16="http://schemas.microsoft.com/office/drawing/2014/main" id="{3FC1D771-4034-4049-AAF3-AC667566EE7C}"/>
                </a:ext>
              </a:extLst>
            </p:cNvPr>
            <p:cNvSpPr txBox="1">
              <a:spLocks noChangeArrowheads="1"/>
            </p:cNvSpPr>
            <p:nvPr/>
          </p:nvSpPr>
          <p:spPr bwMode="auto">
            <a:xfrm>
              <a:off x="2629415" y="5001246"/>
              <a:ext cx="725487" cy="24606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Bouaflé</a:t>
              </a:r>
            </a:p>
          </p:txBody>
        </p:sp>
        <p:sp>
          <p:nvSpPr>
            <p:cNvPr id="51217" name="Text Box 16">
              <a:extLst>
                <a:ext uri="{FF2B5EF4-FFF2-40B4-BE49-F238E27FC236}">
                  <a16:creationId xmlns:a16="http://schemas.microsoft.com/office/drawing/2014/main" id="{E13156A3-D6D6-4F99-8C03-FAD84EADF179}"/>
                </a:ext>
              </a:extLst>
            </p:cNvPr>
            <p:cNvSpPr txBox="1">
              <a:spLocks noChangeArrowheads="1"/>
            </p:cNvSpPr>
            <p:nvPr/>
          </p:nvSpPr>
          <p:spPr bwMode="auto">
            <a:xfrm>
              <a:off x="1972409" y="5261258"/>
              <a:ext cx="660400" cy="246063"/>
            </a:xfrm>
            <a:prstGeom prst="rect">
              <a:avLst/>
            </a:prstGeom>
            <a:solidFill>
              <a:srgbClr val="1D0A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Soubré</a:t>
              </a:r>
            </a:p>
          </p:txBody>
        </p:sp>
        <p:sp>
          <p:nvSpPr>
            <p:cNvPr id="51218" name="Text Box 16">
              <a:extLst>
                <a:ext uri="{FF2B5EF4-FFF2-40B4-BE49-F238E27FC236}">
                  <a16:creationId xmlns:a16="http://schemas.microsoft.com/office/drawing/2014/main" id="{A28B5B05-1980-4A04-8838-3DA91EFD74E9}"/>
                </a:ext>
              </a:extLst>
            </p:cNvPr>
            <p:cNvSpPr txBox="1">
              <a:spLocks noChangeArrowheads="1"/>
            </p:cNvSpPr>
            <p:nvPr/>
          </p:nvSpPr>
          <p:spPr bwMode="auto">
            <a:xfrm>
              <a:off x="2168220" y="5621731"/>
              <a:ext cx="663575" cy="247650"/>
            </a:xfrm>
            <a:prstGeom prst="rect">
              <a:avLst/>
            </a:prstGeom>
            <a:solidFill>
              <a:srgbClr val="1D0A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Méagui</a:t>
              </a:r>
            </a:p>
          </p:txBody>
        </p:sp>
        <p:sp>
          <p:nvSpPr>
            <p:cNvPr id="51219" name="Text Box 16">
              <a:extLst>
                <a:ext uri="{FF2B5EF4-FFF2-40B4-BE49-F238E27FC236}">
                  <a16:creationId xmlns:a16="http://schemas.microsoft.com/office/drawing/2014/main" id="{C70C91F1-1543-4BCA-ABC8-928F9090F132}"/>
                </a:ext>
              </a:extLst>
            </p:cNvPr>
            <p:cNvSpPr txBox="1">
              <a:spLocks noChangeArrowheads="1"/>
            </p:cNvSpPr>
            <p:nvPr/>
          </p:nvSpPr>
          <p:spPr bwMode="auto">
            <a:xfrm>
              <a:off x="1873984" y="5999163"/>
              <a:ext cx="857250" cy="246062"/>
            </a:xfrm>
            <a:prstGeom prst="rect">
              <a:avLst/>
            </a:prstGeom>
            <a:solidFill>
              <a:srgbClr val="1D0A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000" b="1">
                  <a:solidFill>
                    <a:schemeClr val="bg1"/>
                  </a:solidFill>
                </a:rPr>
                <a:t>San Pedro</a:t>
              </a:r>
            </a:p>
          </p:txBody>
        </p:sp>
      </p:grpSp>
      <p:sp>
        <p:nvSpPr>
          <p:cNvPr id="18" name="Rectangle 17">
            <a:extLst>
              <a:ext uri="{FF2B5EF4-FFF2-40B4-BE49-F238E27FC236}">
                <a16:creationId xmlns:a16="http://schemas.microsoft.com/office/drawing/2014/main" id="{E7D0E38A-1002-493B-9398-C2450228C14B}"/>
              </a:ext>
            </a:extLst>
          </p:cNvPr>
          <p:cNvSpPr/>
          <p:nvPr/>
        </p:nvSpPr>
        <p:spPr>
          <a:xfrm>
            <a:off x="2351584" y="500884"/>
            <a:ext cx="6783930" cy="707886"/>
          </a:xfrm>
          <a:prstGeom prst="rect">
            <a:avLst/>
          </a:prstGeom>
          <a:solidFill>
            <a:schemeClr val="accent5"/>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2900" indent="-342900">
              <a:buFont typeface="Wingdings" panose="05000000000000000000" pitchFamily="2" charset="2"/>
              <a:buChar char="q"/>
              <a:defRPr/>
            </a:pPr>
            <a:r>
              <a:rPr lang="fr-FR" sz="2000" b="1" dirty="0">
                <a:solidFill>
                  <a:srgbClr val="000000"/>
                </a:solidFill>
                <a:latin typeface="+mj-lt"/>
                <a:ea typeface="Times New Roman" panose="02020603050405020304" pitchFamily="18" charset="0"/>
                <a:cs typeface="Times New Roman" panose="02020603050405020304" pitchFamily="18" charset="0"/>
              </a:rPr>
              <a:t>Au niveau du SOSTECI (Système d’Observation </a:t>
            </a:r>
            <a:br>
              <a:rPr lang="fr-FR" sz="2000" b="1" dirty="0">
                <a:solidFill>
                  <a:srgbClr val="000000"/>
                </a:solidFill>
                <a:latin typeface="+mj-lt"/>
                <a:ea typeface="Times New Roman" panose="02020603050405020304" pitchFamily="18" charset="0"/>
                <a:cs typeface="Times New Roman" panose="02020603050405020304" pitchFamily="18" charset="0"/>
              </a:rPr>
            </a:br>
            <a:r>
              <a:rPr lang="fr-FR" sz="2000" b="1" dirty="0">
                <a:solidFill>
                  <a:srgbClr val="000000"/>
                </a:solidFill>
                <a:latin typeface="+mj-lt"/>
                <a:ea typeface="Times New Roman" panose="02020603050405020304" pitchFamily="18" charset="0"/>
                <a:cs typeface="Times New Roman" panose="02020603050405020304" pitchFamily="18" charset="0"/>
              </a:rPr>
              <a:t>et de Suivi du Travail des Enfants en Côte d’Ivoire)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3250" name="Espace réservé du numéro de diapositive 1">
            <a:extLst>
              <a:ext uri="{FF2B5EF4-FFF2-40B4-BE49-F238E27FC236}">
                <a16:creationId xmlns:a16="http://schemas.microsoft.com/office/drawing/2014/main" id="{AD207A31-0537-4D09-A064-D42F84AA72F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734708F-A82F-4CA6-AB0E-9D2B5C5A9781}" type="slidenum">
              <a:rPr lang="fr-FR" altLang="fr-FR" sz="1400" smtClean="0"/>
              <a:pPr>
                <a:spcBef>
                  <a:spcPct val="0"/>
                </a:spcBef>
                <a:buFontTx/>
                <a:buNone/>
              </a:pPr>
              <a:t>25</a:t>
            </a:fld>
            <a:endParaRPr lang="fr-FR" altLang="fr-FR" sz="1400"/>
          </a:p>
        </p:txBody>
      </p:sp>
      <p:sp>
        <p:nvSpPr>
          <p:cNvPr id="19" name="ZoneTexte 18">
            <a:extLst>
              <a:ext uri="{FF2B5EF4-FFF2-40B4-BE49-F238E27FC236}">
                <a16:creationId xmlns:a16="http://schemas.microsoft.com/office/drawing/2014/main" id="{E08D3E2F-35DB-4E7E-B63F-74DFC26D7E65}"/>
              </a:ext>
            </a:extLst>
          </p:cNvPr>
          <p:cNvSpPr txBox="1"/>
          <p:nvPr/>
        </p:nvSpPr>
        <p:spPr>
          <a:xfrm>
            <a:off x="1991544" y="2276872"/>
            <a:ext cx="7416824" cy="1446550"/>
          </a:xfrm>
          <a:prstGeom prst="rect">
            <a:avLst/>
          </a:prstGeom>
          <a:solidFill>
            <a:schemeClr val="bg1"/>
          </a:solidFill>
        </p:spPr>
        <p:txBody>
          <a:bodyPr>
            <a:spAutoFit/>
          </a:bodyPr>
          <a:lstStyle/>
          <a:p>
            <a:pPr>
              <a:defRPr/>
            </a:pPr>
            <a:r>
              <a:rPr lang="fr-FR" sz="4400" b="1" dirty="0">
                <a:solidFill>
                  <a:schemeClr val="accent2">
                    <a:lumMod val="50000"/>
                  </a:schemeClr>
                </a:solidFill>
                <a:effectLst>
                  <a:reflection blurRad="6350" stA="55000" endA="300" endPos="45500" dir="5400000" sy="-100000" algn="bl" rotWithShape="0"/>
                </a:effectLst>
                <a:latin typeface="+mj-lt"/>
                <a:cs typeface="Consolas" panose="020B0609020204030204" pitchFamily="49" charset="0"/>
              </a:rPr>
              <a:t>Le nouveau Plan d’Action National 2019 - 2021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0B877ED5-2AFA-4DA7-A274-033051D93AB9}"/>
              </a:ext>
            </a:extLst>
          </p:cNvPr>
          <p:cNvSpPr>
            <a:spLocks noChangeArrowheads="1"/>
          </p:cNvSpPr>
          <p:nvPr/>
        </p:nvSpPr>
        <p:spPr bwMode="auto">
          <a:xfrm>
            <a:off x="1199456" y="1484784"/>
            <a:ext cx="9793088" cy="1323439"/>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Le Plan d’Action National 2019-2021 relève de la volonté du CNS, du CIM et de leurs Partenaires, d’intensifier leurs efforts dans la lutte contre le travail des enfants, en tirant parti des </a:t>
            </a:r>
            <a:r>
              <a:rPr lang="fr-FR" sz="2000" b="1" dirty="0"/>
              <a:t>forces et faiblesses</a:t>
            </a:r>
            <a:r>
              <a:rPr lang="fr-FR" sz="2000" dirty="0">
                <a:solidFill>
                  <a:srgbClr val="C00000"/>
                </a:solidFill>
              </a:rPr>
              <a:t> </a:t>
            </a:r>
            <a:r>
              <a:rPr lang="fr-FR" sz="2000" dirty="0"/>
              <a:t>des précédents Plans d’Action Nationaux, pour des résultats plus efficaces.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4" name="Rectangle 11">
            <a:extLst>
              <a:ext uri="{FF2B5EF4-FFF2-40B4-BE49-F238E27FC236}">
                <a16:creationId xmlns:a16="http://schemas.microsoft.com/office/drawing/2014/main" id="{54AD9968-7650-4B42-AE62-3A1472ABB550}"/>
              </a:ext>
            </a:extLst>
          </p:cNvPr>
          <p:cNvSpPr>
            <a:spLocks noChangeArrowheads="1"/>
          </p:cNvSpPr>
          <p:nvPr/>
        </p:nvSpPr>
        <p:spPr bwMode="auto">
          <a:xfrm>
            <a:off x="1199456" y="735087"/>
            <a:ext cx="9793088" cy="461665"/>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Contexte et justification</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5" name="Rectangle 11">
            <a:extLst>
              <a:ext uri="{FF2B5EF4-FFF2-40B4-BE49-F238E27FC236}">
                <a16:creationId xmlns:a16="http://schemas.microsoft.com/office/drawing/2014/main" id="{4D1FB1DE-C378-45DE-B936-C18E2F4B5621}"/>
              </a:ext>
            </a:extLst>
          </p:cNvPr>
          <p:cNvSpPr>
            <a:spLocks noChangeArrowheads="1"/>
          </p:cNvSpPr>
          <p:nvPr/>
        </p:nvSpPr>
        <p:spPr bwMode="auto">
          <a:xfrm>
            <a:off x="1199456" y="2996952"/>
            <a:ext cx="9793088" cy="1015663"/>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C’est pourquoi, au-delà des causes immédiates, les activités prévues dans le Plan d’Action National 2019-2021 visent à </a:t>
            </a:r>
            <a:r>
              <a:rPr lang="fr-FR" sz="2000" b="1" dirty="0"/>
              <a:t>adresser les causes profondes et </a:t>
            </a:r>
            <a:br>
              <a:rPr lang="fr-FR" sz="2000" b="1" dirty="0"/>
            </a:br>
            <a:r>
              <a:rPr lang="fr-FR" sz="2000" b="1" dirty="0"/>
              <a:t>sous-jacentes </a:t>
            </a:r>
            <a:r>
              <a:rPr lang="fr-FR" sz="2000" dirty="0"/>
              <a:t>du travail des enfants dans notre pays.</a:t>
            </a:r>
          </a:p>
        </p:txBody>
      </p:sp>
      <p:sp>
        <p:nvSpPr>
          <p:cNvPr id="55307" name="Espace réservé du numéro de diapositive 1">
            <a:extLst>
              <a:ext uri="{FF2B5EF4-FFF2-40B4-BE49-F238E27FC236}">
                <a16:creationId xmlns:a16="http://schemas.microsoft.com/office/drawing/2014/main" id="{674EE145-3D9E-4CBA-86B1-134C1961644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09FD561-8DE0-4E71-845D-C57F1C702513}" type="slidenum">
              <a:rPr lang="fr-FR" altLang="fr-FR" sz="1400" smtClean="0"/>
              <a:pPr>
                <a:spcBef>
                  <a:spcPct val="0"/>
                </a:spcBef>
                <a:buFontTx/>
                <a:buNone/>
              </a:pPr>
              <a:t>26</a:t>
            </a:fld>
            <a:endParaRPr lang="fr-FR" altLang="fr-FR" sz="1400"/>
          </a:p>
        </p:txBody>
      </p:sp>
      <p:sp>
        <p:nvSpPr>
          <p:cNvPr id="7" name="Rectangle 11">
            <a:extLst>
              <a:ext uri="{FF2B5EF4-FFF2-40B4-BE49-F238E27FC236}">
                <a16:creationId xmlns:a16="http://schemas.microsoft.com/office/drawing/2014/main" id="{F9AF4586-21F9-4C16-93D2-DA60EB1C15CA}"/>
              </a:ext>
            </a:extLst>
          </p:cNvPr>
          <p:cNvSpPr>
            <a:spLocks noChangeArrowheads="1"/>
          </p:cNvSpPr>
          <p:nvPr/>
        </p:nvSpPr>
        <p:spPr bwMode="auto">
          <a:xfrm>
            <a:off x="1199456" y="4221088"/>
            <a:ext cx="9793088" cy="1938992"/>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Le Plan d’Action National 2019-2021 s’inscrit dans une perspective</a:t>
            </a:r>
            <a:r>
              <a:rPr lang="fr-FR" sz="2000" b="1" dirty="0"/>
              <a:t> globale </a:t>
            </a:r>
            <a:r>
              <a:rPr lang="fr-FR" sz="2000" dirty="0"/>
              <a:t>qui intègre la lutte contre le travail des enfants dans les programmes sociaux du Gouvernement visant entre autre, l’accès des enfants à l’éducation et à la santé, l’amélioration des conditions de vie des groupes vulnérables et la lutte contre la pauvreté, tel que le projet filets sociaux productifs et autres appuis aux communautés vulnérables.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7346" name="Espace réservé du numéro de diapositive 1">
            <a:extLst>
              <a:ext uri="{FF2B5EF4-FFF2-40B4-BE49-F238E27FC236}">
                <a16:creationId xmlns:a16="http://schemas.microsoft.com/office/drawing/2014/main" id="{48EF4987-AA33-46DA-A397-C8C06E24333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E1A8EE1-44E0-4F88-9D3D-7796D5C0D052}" type="slidenum">
              <a:rPr lang="fr-FR" altLang="fr-FR" sz="1400" smtClean="0"/>
              <a:pPr>
                <a:spcBef>
                  <a:spcPct val="0"/>
                </a:spcBef>
                <a:buFontTx/>
                <a:buNone/>
              </a:pPr>
              <a:t>27</a:t>
            </a:fld>
            <a:endParaRPr lang="fr-FR" altLang="fr-FR" sz="1400"/>
          </a:p>
        </p:txBody>
      </p:sp>
      <p:sp>
        <p:nvSpPr>
          <p:cNvPr id="19" name="ZoneTexte 18">
            <a:extLst>
              <a:ext uri="{FF2B5EF4-FFF2-40B4-BE49-F238E27FC236}">
                <a16:creationId xmlns:a16="http://schemas.microsoft.com/office/drawing/2014/main" id="{351842CB-21B5-48BB-AA8F-8FDAC2A83E4C}"/>
              </a:ext>
            </a:extLst>
          </p:cNvPr>
          <p:cNvSpPr txBox="1"/>
          <p:nvPr/>
        </p:nvSpPr>
        <p:spPr>
          <a:xfrm>
            <a:off x="983432" y="1988840"/>
            <a:ext cx="7920880" cy="2123658"/>
          </a:xfrm>
          <a:prstGeom prst="rect">
            <a:avLst/>
          </a:prstGeom>
          <a:solidFill>
            <a:schemeClr val="bg1"/>
          </a:solidFill>
          <a:effectLst/>
        </p:spPr>
        <p:txBody>
          <a:bodyPr>
            <a:spAutoFit/>
          </a:bodyPr>
          <a:lstStyle/>
          <a:p>
            <a:pPr>
              <a:defRPr/>
            </a:pPr>
            <a:r>
              <a:rPr lang="fr-FR" sz="4400" b="1" dirty="0">
                <a:solidFill>
                  <a:schemeClr val="accent2">
                    <a:lumMod val="50000"/>
                  </a:schemeClr>
                </a:solidFill>
                <a:effectLst>
                  <a:reflection blurRad="6350" stA="55000" endA="300" endPos="45500" dir="5400000" sy="-100000" algn="bl" rotWithShape="0"/>
                </a:effectLst>
                <a:latin typeface="+mj-lt"/>
                <a:cs typeface="Consolas" panose="020B0609020204030204" pitchFamily="49" charset="0"/>
              </a:rPr>
              <a:t>Quelles sont les grandes lignes du nouveau Plan d’Action National 2019 - 2021 </a:t>
            </a:r>
          </a:p>
        </p:txBody>
      </p:sp>
      <p:pic>
        <p:nvPicPr>
          <p:cNvPr id="57348" name="Image 20">
            <a:extLst>
              <a:ext uri="{FF2B5EF4-FFF2-40B4-BE49-F238E27FC236}">
                <a16:creationId xmlns:a16="http://schemas.microsoft.com/office/drawing/2014/main" id="{315443C1-2D5E-442D-99D9-BE3697A4BBB4}"/>
              </a:ext>
            </a:extLst>
          </p:cNvPr>
          <p:cNvPicPr>
            <a:picLocks noChangeAspect="1"/>
          </p:cNvPicPr>
          <p:nvPr/>
        </p:nvPicPr>
        <p:blipFill>
          <a:blip r:embed="rId3">
            <a:extLst>
              <a:ext uri="{28A0092B-C50C-407E-A947-70E740481C1C}">
                <a14:useLocalDpi xmlns:a14="http://schemas.microsoft.com/office/drawing/2010/main" val="0"/>
              </a:ext>
            </a:extLst>
          </a:blip>
          <a:srcRect l="20905" t="5962" r="16380" b="6618"/>
          <a:stretch>
            <a:fillRect/>
          </a:stretch>
        </p:blipFill>
        <p:spPr bwMode="auto">
          <a:xfrm>
            <a:off x="8832850" y="1989138"/>
            <a:ext cx="15113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C53AB12-D798-4D0B-888D-2F50FEF5D526}"/>
              </a:ext>
            </a:extLst>
          </p:cNvPr>
          <p:cNvSpPr>
            <a:spLocks noChangeArrowheads="1"/>
          </p:cNvSpPr>
          <p:nvPr/>
        </p:nvSpPr>
        <p:spPr bwMode="auto">
          <a:xfrm>
            <a:off x="1415480" y="3065362"/>
            <a:ext cx="9177562" cy="461665"/>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2.1.1. Objectif Général </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3" name="Titel 2">
            <a:extLst>
              <a:ext uri="{FF2B5EF4-FFF2-40B4-BE49-F238E27FC236}">
                <a16:creationId xmlns:a16="http://schemas.microsoft.com/office/drawing/2014/main" id="{73190C9F-80FF-4BAF-9786-D3EEFA0DBA32}"/>
              </a:ext>
            </a:extLst>
          </p:cNvPr>
          <p:cNvSpPr txBox="1">
            <a:spLocks/>
          </p:cNvSpPr>
          <p:nvPr/>
        </p:nvSpPr>
        <p:spPr bwMode="auto">
          <a:xfrm>
            <a:off x="1415480" y="377890"/>
            <a:ext cx="9145016" cy="1245563"/>
          </a:xfrm>
          <a:prstGeom prst="rect">
            <a:avLst/>
          </a:prstGeom>
          <a:solidFill>
            <a:srgbClr val="C00000"/>
          </a:solidFill>
          <a:ln>
            <a:noFill/>
          </a:ln>
          <a:scene3d>
            <a:camera prst="orthographicFront"/>
            <a:lightRig rig="threePt" dir="t"/>
          </a:scene3d>
          <a:sp3d>
            <a:bevelT w="165100" prst="coolSlant"/>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571500" indent="-571500" eaLnBrk="1" hangingPunct="1">
              <a:spcBef>
                <a:spcPct val="0"/>
              </a:spcBef>
              <a:buFont typeface="+mj-lt"/>
              <a:buAutoNum type="romanUcPeriod" startAt="2"/>
              <a:defRPr/>
            </a:pPr>
            <a:r>
              <a:rPr lang="en-US" altLang="fr-FR" b="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Présentation</a:t>
            </a:r>
            <a:r>
              <a:rPr lang="en-US" altLang="fr-F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du nouveau Plan </a:t>
            </a:r>
            <a:r>
              <a:rPr lang="en-US" altLang="fr-FR" b="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d’Action</a:t>
            </a:r>
            <a:r>
              <a:rPr lang="en-US" altLang="fr-F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National 2019-2021</a:t>
            </a:r>
          </a:p>
          <a:p>
            <a:pPr eaLnBrk="1" hangingPunct="1">
              <a:spcBef>
                <a:spcPct val="0"/>
              </a:spcBef>
              <a:buFontTx/>
              <a:buNone/>
              <a:defRPr/>
            </a:pPr>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11">
            <a:extLst>
              <a:ext uri="{FF2B5EF4-FFF2-40B4-BE49-F238E27FC236}">
                <a16:creationId xmlns:a16="http://schemas.microsoft.com/office/drawing/2014/main" id="{02639E79-F557-4ECE-8B56-F00C4B4F2586}"/>
              </a:ext>
            </a:extLst>
          </p:cNvPr>
          <p:cNvSpPr>
            <a:spLocks noChangeArrowheads="1"/>
          </p:cNvSpPr>
          <p:nvPr/>
        </p:nvSpPr>
        <p:spPr bwMode="auto">
          <a:xfrm>
            <a:off x="1432625" y="1991934"/>
            <a:ext cx="9160417" cy="461665"/>
          </a:xfrm>
          <a:prstGeom prst="rect">
            <a:avLst/>
          </a:prstGeom>
          <a:solidFill>
            <a:srgbClr val="FFC000"/>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altLang="fr-FR" sz="2400" b="1" dirty="0"/>
              <a:t>2.1. Objectifs  </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59403" name="Espace réservé du numéro de diapositive 1">
            <a:extLst>
              <a:ext uri="{FF2B5EF4-FFF2-40B4-BE49-F238E27FC236}">
                <a16:creationId xmlns:a16="http://schemas.microsoft.com/office/drawing/2014/main" id="{B71277AD-DBCA-4083-B164-1D62F35101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B847A08-1298-48B8-BD5A-6AAA466DE27C}" type="slidenum">
              <a:rPr lang="fr-FR" altLang="fr-FR" sz="1400" smtClean="0"/>
              <a:pPr>
                <a:spcBef>
                  <a:spcPct val="0"/>
                </a:spcBef>
                <a:buFontTx/>
                <a:buNone/>
              </a:pPr>
              <a:t>28</a:t>
            </a:fld>
            <a:endParaRPr lang="fr-FR" altLang="fr-FR" sz="1400"/>
          </a:p>
        </p:txBody>
      </p:sp>
      <p:sp>
        <p:nvSpPr>
          <p:cNvPr id="18" name="Rectangle 11">
            <a:extLst>
              <a:ext uri="{FF2B5EF4-FFF2-40B4-BE49-F238E27FC236}">
                <a16:creationId xmlns:a16="http://schemas.microsoft.com/office/drawing/2014/main" id="{3C616F5D-740E-439F-8DA3-DE6A5DD369F1}"/>
              </a:ext>
            </a:extLst>
          </p:cNvPr>
          <p:cNvSpPr>
            <a:spLocks noChangeArrowheads="1"/>
          </p:cNvSpPr>
          <p:nvPr/>
        </p:nvSpPr>
        <p:spPr bwMode="auto">
          <a:xfrm>
            <a:off x="551384" y="3717032"/>
            <a:ext cx="10873208" cy="1077218"/>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2000" dirty="0"/>
              <a:t> </a:t>
            </a:r>
            <a:br>
              <a:rPr lang="fr-FR" sz="2000" dirty="0"/>
            </a:br>
            <a:r>
              <a:rPr lang="fr-FR" sz="2400" b="1" dirty="0">
                <a:solidFill>
                  <a:schemeClr val="accent6"/>
                </a:solidFill>
              </a:rPr>
              <a:t>«</a:t>
            </a:r>
            <a:r>
              <a:rPr lang="fr-FR" sz="2400" b="1" dirty="0"/>
              <a:t> </a:t>
            </a:r>
            <a:r>
              <a:rPr lang="fr-FR" sz="2400" b="1" i="1" dirty="0">
                <a:solidFill>
                  <a:srgbClr val="002060"/>
                </a:solidFill>
              </a:rPr>
              <a:t>Réduire de manière significative le travail des enfants en Côte d’Ivoire »</a:t>
            </a:r>
          </a:p>
          <a:p>
            <a:pPr marL="0" indent="0">
              <a:spcBef>
                <a:spcPct val="0"/>
              </a:spcBef>
              <a:buFontTx/>
              <a:buNone/>
              <a:defRPr/>
            </a:pPr>
            <a:r>
              <a:rPr lang="fr-FR" sz="2000" i="1" dirty="0">
                <a:solidFill>
                  <a:srgbClr val="EC1802"/>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1FF1445-31E4-4B55-AFE3-31A0468D9668}"/>
              </a:ext>
            </a:extLst>
          </p:cNvPr>
          <p:cNvSpPr>
            <a:spLocks noChangeArrowheads="1"/>
          </p:cNvSpPr>
          <p:nvPr/>
        </p:nvSpPr>
        <p:spPr bwMode="auto">
          <a:xfrm>
            <a:off x="919301" y="574720"/>
            <a:ext cx="10462920" cy="461665"/>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2.1.2. Objectif spécifique 1: </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6" name="Rectangle 11">
            <a:extLst>
              <a:ext uri="{FF2B5EF4-FFF2-40B4-BE49-F238E27FC236}">
                <a16:creationId xmlns:a16="http://schemas.microsoft.com/office/drawing/2014/main" id="{4DFB8FF2-F074-42D1-B015-246AEB7A542F}"/>
              </a:ext>
            </a:extLst>
          </p:cNvPr>
          <p:cNvSpPr>
            <a:spLocks noChangeArrowheads="1"/>
          </p:cNvSpPr>
          <p:nvPr/>
        </p:nvSpPr>
        <p:spPr bwMode="auto">
          <a:xfrm>
            <a:off x="919301" y="1254293"/>
            <a:ext cx="10462920" cy="1015663"/>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Renforcer la mise en œuvre des engagements internationaux pris par la Côte d’Ivoire dans le domaine de la </a:t>
            </a:r>
            <a:r>
              <a:rPr lang="fr-FR" sz="2000" b="1" dirty="0"/>
              <a:t>protection des Droits de l’Enfant et de la lutte contre le travail des enfants </a:t>
            </a:r>
            <a:r>
              <a:rPr lang="fr-FR" sz="2000" dirty="0"/>
              <a:t>, entre autre: </a:t>
            </a:r>
          </a:p>
        </p:txBody>
      </p:sp>
      <p:sp>
        <p:nvSpPr>
          <p:cNvPr id="10" name="Rectangle 11">
            <a:extLst>
              <a:ext uri="{FF2B5EF4-FFF2-40B4-BE49-F238E27FC236}">
                <a16:creationId xmlns:a16="http://schemas.microsoft.com/office/drawing/2014/main" id="{AC45F775-5AF0-4216-A739-B80AB06677AB}"/>
              </a:ext>
            </a:extLst>
          </p:cNvPr>
          <p:cNvSpPr>
            <a:spLocks noChangeArrowheads="1"/>
          </p:cNvSpPr>
          <p:nvPr/>
        </p:nvSpPr>
        <p:spPr bwMode="auto">
          <a:xfrm>
            <a:off x="7750191" y="3997303"/>
            <a:ext cx="3599740" cy="1123712"/>
          </a:xfrm>
          <a:prstGeom prst="roundRect">
            <a:avLst/>
          </a:prstGeom>
          <a:solidFill>
            <a:schemeClr val="accent5"/>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000" b="1" dirty="0"/>
              <a:t>Cible 8.7 des ODD </a:t>
            </a:r>
            <a:r>
              <a:rPr lang="fr-FR" sz="2000" dirty="0"/>
              <a:t>qui appelle à éliminer le travail des enfants d’ici à 2025  </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2" name="Rectangle à coins arrondis 11">
            <a:extLst>
              <a:ext uri="{FF2B5EF4-FFF2-40B4-BE49-F238E27FC236}">
                <a16:creationId xmlns:a16="http://schemas.microsoft.com/office/drawing/2014/main" id="{A62FCF7C-5548-49F5-A4BD-74DBC0942CB8}"/>
              </a:ext>
            </a:extLst>
          </p:cNvPr>
          <p:cNvSpPr>
            <a:spLocks noChangeArrowheads="1"/>
          </p:cNvSpPr>
          <p:nvPr/>
        </p:nvSpPr>
        <p:spPr bwMode="auto">
          <a:xfrm>
            <a:off x="940755" y="4005064"/>
            <a:ext cx="6436212" cy="1123712"/>
          </a:xfrm>
          <a:prstGeom prst="roundRect">
            <a:avLst/>
          </a:prstGeom>
          <a:solidFill>
            <a:srgbClr val="FAD0F4"/>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000" dirty="0"/>
              <a:t>Cadre d’action du </a:t>
            </a:r>
            <a:r>
              <a:rPr lang="fr-FR" sz="2000" b="1" dirty="0"/>
              <a:t>Protocole de </a:t>
            </a:r>
            <a:r>
              <a:rPr lang="fr-FR" sz="2000" b="1" dirty="0" err="1"/>
              <a:t>Harkin</a:t>
            </a:r>
            <a:r>
              <a:rPr lang="fr-FR" sz="2000" b="1" dirty="0"/>
              <a:t>-Engel </a:t>
            </a:r>
            <a:r>
              <a:rPr lang="fr-FR" sz="2000" dirty="0"/>
              <a:t>qui vise à réduire de 70% le travail des enfants dans le cacao en Côte d’Ivoire et au Ghana à l’échéance 2020  </a:t>
            </a:r>
          </a:p>
        </p:txBody>
      </p:sp>
      <p:sp>
        <p:nvSpPr>
          <p:cNvPr id="15" name="Rectangle à coins arrondis 14">
            <a:extLst>
              <a:ext uri="{FF2B5EF4-FFF2-40B4-BE49-F238E27FC236}">
                <a16:creationId xmlns:a16="http://schemas.microsoft.com/office/drawing/2014/main" id="{D482A910-90D5-43EF-BDE5-1D025B39FAD9}"/>
              </a:ext>
            </a:extLst>
          </p:cNvPr>
          <p:cNvSpPr>
            <a:spLocks noChangeArrowheads="1"/>
          </p:cNvSpPr>
          <p:nvPr/>
        </p:nvSpPr>
        <p:spPr bwMode="auto">
          <a:xfrm>
            <a:off x="919301" y="2666783"/>
            <a:ext cx="3051836" cy="1021556"/>
          </a:xfrm>
          <a:prstGeom prst="roundRect">
            <a:avLst/>
          </a:pr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1800" dirty="0"/>
              <a:t>Convention des Nations Unies relative aux Droits de l’Enfant </a:t>
            </a:r>
            <a:r>
              <a:rPr lang="fr-FR" sz="1800" b="1" dirty="0"/>
              <a:t>(CDE)</a:t>
            </a:r>
          </a:p>
        </p:txBody>
      </p:sp>
      <p:sp>
        <p:nvSpPr>
          <p:cNvPr id="16" name="Rectangle à coins arrondis 15">
            <a:extLst>
              <a:ext uri="{FF2B5EF4-FFF2-40B4-BE49-F238E27FC236}">
                <a16:creationId xmlns:a16="http://schemas.microsoft.com/office/drawing/2014/main" id="{9609C442-19CD-4987-8170-8E072C248B05}"/>
              </a:ext>
            </a:extLst>
          </p:cNvPr>
          <p:cNvSpPr>
            <a:spLocks noChangeArrowheads="1"/>
          </p:cNvSpPr>
          <p:nvPr/>
        </p:nvSpPr>
        <p:spPr bwMode="auto">
          <a:xfrm>
            <a:off x="4158861" y="2667985"/>
            <a:ext cx="3333590" cy="1021556"/>
          </a:xfrm>
          <a:prstGeom prst="roundRect">
            <a:avLst/>
          </a:prstGeom>
          <a:solidFill>
            <a:srgbClr val="D7F8D2"/>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1800" dirty="0"/>
              <a:t>Convention </a:t>
            </a:r>
            <a:r>
              <a:rPr lang="fr-FR" sz="1800" b="1" dirty="0"/>
              <a:t>n° 138 </a:t>
            </a:r>
            <a:r>
              <a:rPr lang="fr-FR" sz="1800" dirty="0"/>
              <a:t>de l’OIT sur l'âge minimum d’admission à l’emploi</a:t>
            </a:r>
          </a:p>
        </p:txBody>
      </p:sp>
      <p:sp>
        <p:nvSpPr>
          <p:cNvPr id="17" name="Rectangle à coins arrondis 16">
            <a:extLst>
              <a:ext uri="{FF2B5EF4-FFF2-40B4-BE49-F238E27FC236}">
                <a16:creationId xmlns:a16="http://schemas.microsoft.com/office/drawing/2014/main" id="{EFD2A9A1-6738-4508-A27E-61100DAD6F64}"/>
              </a:ext>
            </a:extLst>
          </p:cNvPr>
          <p:cNvSpPr>
            <a:spLocks noChangeArrowheads="1"/>
          </p:cNvSpPr>
          <p:nvPr/>
        </p:nvSpPr>
        <p:spPr bwMode="auto">
          <a:xfrm>
            <a:off x="7677523" y="2666783"/>
            <a:ext cx="3672408" cy="1123712"/>
          </a:xfrm>
          <a:prstGeom prst="roundRect">
            <a:avLst/>
          </a:prstGeom>
          <a:solidFill>
            <a:srgbClr val="115BDF"/>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000" dirty="0">
                <a:solidFill>
                  <a:schemeClr val="bg1"/>
                </a:solidFill>
              </a:rPr>
              <a:t>Convention </a:t>
            </a:r>
            <a:r>
              <a:rPr lang="fr-FR" sz="2000" b="1" dirty="0">
                <a:solidFill>
                  <a:schemeClr val="bg1"/>
                </a:solidFill>
              </a:rPr>
              <a:t>n° 182</a:t>
            </a:r>
            <a:r>
              <a:rPr lang="fr-FR" sz="2000" dirty="0">
                <a:solidFill>
                  <a:schemeClr val="bg1"/>
                </a:solidFill>
              </a:rPr>
              <a:t> de l’OIT sur les pires formes de travail des enfants</a:t>
            </a:r>
          </a:p>
        </p:txBody>
      </p:sp>
      <p:sp>
        <p:nvSpPr>
          <p:cNvPr id="61463" name="Espace réservé du numéro de diapositive 1">
            <a:extLst>
              <a:ext uri="{FF2B5EF4-FFF2-40B4-BE49-F238E27FC236}">
                <a16:creationId xmlns:a16="http://schemas.microsoft.com/office/drawing/2014/main" id="{B2BCF25B-1DDD-4384-BBDB-F47AE618BD8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F3952BC-3FB1-4222-85D5-A3CB39A32A32}" type="slidenum">
              <a:rPr lang="fr-FR" altLang="fr-FR" sz="1400" smtClean="0"/>
              <a:pPr>
                <a:spcBef>
                  <a:spcPct val="0"/>
                </a:spcBef>
                <a:buFontTx/>
                <a:buNone/>
              </a:pPr>
              <a:t>29</a:t>
            </a:fld>
            <a:endParaRPr lang="fr-FR" altLang="fr-F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194" name="Rectangle 31">
            <a:extLst>
              <a:ext uri="{FF2B5EF4-FFF2-40B4-BE49-F238E27FC236}">
                <a16:creationId xmlns:a16="http://schemas.microsoft.com/office/drawing/2014/main" id="{52915165-5829-472D-9833-8EAF63149957}"/>
              </a:ext>
            </a:extLst>
          </p:cNvPr>
          <p:cNvSpPr>
            <a:spLocks noChangeArrowheads="1"/>
          </p:cNvSpPr>
          <p:nvPr/>
        </p:nvSpPr>
        <p:spPr bwMode="auto">
          <a:xfrm>
            <a:off x="1381125" y="1196975"/>
            <a:ext cx="8963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4800" b="1">
                <a:solidFill>
                  <a:srgbClr val="002060"/>
                </a:solidFill>
                <a:latin typeface="Yu Gothic UI" panose="020B0500000000000000" pitchFamily="34" charset="-128"/>
                <a:ea typeface="Yu Gothic UI" panose="020B0500000000000000" pitchFamily="34" charset="-128"/>
                <a:cs typeface="Times New Roman" panose="02020603050405020304" pitchFamily="18" charset="0"/>
              </a:rPr>
              <a:t>Introduction </a:t>
            </a:r>
            <a:endParaRPr lang="fr-FR" altLang="fr-FR" sz="4800">
              <a:solidFill>
                <a:srgbClr val="002060"/>
              </a:solidFill>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4" name="Rectangle 11">
            <a:extLst>
              <a:ext uri="{FF2B5EF4-FFF2-40B4-BE49-F238E27FC236}">
                <a16:creationId xmlns:a16="http://schemas.microsoft.com/office/drawing/2014/main" id="{F455C8DA-7A79-4614-A1FC-59506B171303}"/>
              </a:ext>
            </a:extLst>
          </p:cNvPr>
          <p:cNvSpPr>
            <a:spLocks noChangeArrowheads="1"/>
          </p:cNvSpPr>
          <p:nvPr/>
        </p:nvSpPr>
        <p:spPr bwMode="auto">
          <a:xfrm>
            <a:off x="1487488" y="2636912"/>
            <a:ext cx="8640960" cy="1015663"/>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Depuis plusieurs décennies, la question du travail des enfants est </a:t>
            </a:r>
            <a:r>
              <a:rPr lang="fr-FR" sz="2000" b="1" dirty="0"/>
              <a:t>au cœur des préoccupations mondiales</a:t>
            </a:r>
            <a:r>
              <a:rPr lang="fr-FR" sz="2000" dirty="0"/>
              <a:t>, car elle est considérée comme une des formes les plus inacceptables d’atteinte aux droits de l’enfant.</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6" name="Rectangle 11">
            <a:extLst>
              <a:ext uri="{FF2B5EF4-FFF2-40B4-BE49-F238E27FC236}">
                <a16:creationId xmlns:a16="http://schemas.microsoft.com/office/drawing/2014/main" id="{2A88A664-C095-48F6-AD38-DE2A54CE6453}"/>
              </a:ext>
            </a:extLst>
          </p:cNvPr>
          <p:cNvSpPr>
            <a:spLocks noChangeArrowheads="1"/>
          </p:cNvSpPr>
          <p:nvPr/>
        </p:nvSpPr>
        <p:spPr bwMode="auto">
          <a:xfrm>
            <a:off x="1487488" y="4149080"/>
            <a:ext cx="8568952" cy="1015663"/>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Selon les estimations de l’OIT pour la période </a:t>
            </a:r>
            <a:r>
              <a:rPr lang="fr-FR" sz="2000" b="1" dirty="0"/>
              <a:t>2012 - 2016</a:t>
            </a:r>
            <a:r>
              <a:rPr lang="fr-FR" sz="2000" dirty="0"/>
              <a:t>, environ </a:t>
            </a:r>
            <a:br>
              <a:rPr lang="fr-FR" sz="2000" dirty="0"/>
            </a:br>
            <a:r>
              <a:rPr lang="fr-FR" sz="2000" b="1" dirty="0"/>
              <a:t>152 millions </a:t>
            </a:r>
            <a:r>
              <a:rPr lang="fr-FR" sz="2000" dirty="0"/>
              <a:t>d’enfants à </a:t>
            </a:r>
            <a:r>
              <a:rPr lang="fr-FR" sz="2000" b="1" dirty="0"/>
              <a:t>travers le monde </a:t>
            </a:r>
            <a:r>
              <a:rPr lang="fr-FR" sz="2000" dirty="0"/>
              <a:t>sont astreints au travail, </a:t>
            </a:r>
            <a:br>
              <a:rPr lang="fr-FR" sz="2000" dirty="0"/>
            </a:br>
            <a:r>
              <a:rPr lang="fr-FR" sz="2000" dirty="0"/>
              <a:t>ce qui représente </a:t>
            </a:r>
            <a:r>
              <a:rPr lang="fr-FR" sz="2000" b="1" dirty="0"/>
              <a:t>1 enfant sur 10</a:t>
            </a:r>
            <a:r>
              <a:rPr lang="fr-FR" sz="2000" dirty="0"/>
              <a:t>. </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cxnSp>
        <p:nvCxnSpPr>
          <p:cNvPr id="12" name="Connecteur droit 11">
            <a:extLst>
              <a:ext uri="{FF2B5EF4-FFF2-40B4-BE49-F238E27FC236}">
                <a16:creationId xmlns:a16="http://schemas.microsoft.com/office/drawing/2014/main" id="{2C015CB7-EA87-4EDC-8A86-FB46C2832ABB}"/>
              </a:ext>
            </a:extLst>
          </p:cNvPr>
          <p:cNvCxnSpPr/>
          <p:nvPr/>
        </p:nvCxnSpPr>
        <p:spPr>
          <a:xfrm flipV="1">
            <a:off x="1487488" y="2133600"/>
            <a:ext cx="8640762" cy="0"/>
          </a:xfrm>
          <a:prstGeom prst="line">
            <a:avLst/>
          </a:prstGeom>
          <a:ln w="31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202" name="Espace réservé du numéro de diapositive 1">
            <a:extLst>
              <a:ext uri="{FF2B5EF4-FFF2-40B4-BE49-F238E27FC236}">
                <a16:creationId xmlns:a16="http://schemas.microsoft.com/office/drawing/2014/main" id="{B25392F0-7A83-4DC6-9B87-811BE63236C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806ABDE-D3C0-4B08-BBE7-FAB4A0817735}" type="slidenum">
              <a:rPr lang="fr-FR" altLang="fr-FR" sz="1400" smtClean="0"/>
              <a:pPr>
                <a:spcBef>
                  <a:spcPct val="0"/>
                </a:spcBef>
                <a:buFontTx/>
                <a:buNone/>
              </a:pPr>
              <a:t>3</a:t>
            </a:fld>
            <a:endParaRPr lang="fr-FR" altLang="fr-F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4" name="Rectangle à coins arrondis 23">
            <a:extLst>
              <a:ext uri="{FF2B5EF4-FFF2-40B4-BE49-F238E27FC236}">
                <a16:creationId xmlns:a16="http://schemas.microsoft.com/office/drawing/2014/main" id="{9E4B976F-1197-41CD-970E-5D937E54F664}"/>
              </a:ext>
            </a:extLst>
          </p:cNvPr>
          <p:cNvSpPr>
            <a:spLocks noChangeArrowheads="1"/>
          </p:cNvSpPr>
          <p:nvPr/>
        </p:nvSpPr>
        <p:spPr bwMode="auto">
          <a:xfrm>
            <a:off x="7734879" y="2032275"/>
            <a:ext cx="2887527" cy="1328023"/>
          </a:xfrm>
          <a:prstGeom prst="roundRect">
            <a:avLst/>
          </a:prstGeom>
          <a:solidFill>
            <a:srgbClr val="0070C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solidFill>
                  <a:schemeClr val="bg1"/>
                </a:solidFill>
              </a:rPr>
              <a:t>Dans le domaine de</a:t>
            </a:r>
          </a:p>
          <a:p>
            <a:pPr marL="0" indent="0" algn="ctr">
              <a:spcBef>
                <a:spcPct val="0"/>
              </a:spcBef>
              <a:buFontTx/>
              <a:buNone/>
              <a:defRPr/>
            </a:pPr>
            <a:r>
              <a:rPr lang="fr-FR" sz="1800" dirty="0">
                <a:solidFill>
                  <a:schemeClr val="bg1"/>
                </a:solidFill>
              </a:rPr>
              <a:t>L’assistance et la prise en charge des enfants victimes </a:t>
            </a:r>
          </a:p>
        </p:txBody>
      </p:sp>
      <p:sp>
        <p:nvSpPr>
          <p:cNvPr id="6" name="Rectangle 11">
            <a:extLst>
              <a:ext uri="{FF2B5EF4-FFF2-40B4-BE49-F238E27FC236}">
                <a16:creationId xmlns:a16="http://schemas.microsoft.com/office/drawing/2014/main" id="{9F6B1908-90BB-40C7-BFBB-4D554E725ED4}"/>
              </a:ext>
            </a:extLst>
          </p:cNvPr>
          <p:cNvSpPr>
            <a:spLocks noChangeArrowheads="1"/>
          </p:cNvSpPr>
          <p:nvPr/>
        </p:nvSpPr>
        <p:spPr bwMode="auto">
          <a:xfrm>
            <a:off x="1631505" y="1124744"/>
            <a:ext cx="8640960" cy="70788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b="1" dirty="0"/>
              <a:t>Poursuivre</a:t>
            </a:r>
            <a:r>
              <a:rPr lang="fr-FR" sz="2000" dirty="0"/>
              <a:t> et </a:t>
            </a:r>
            <a:r>
              <a:rPr lang="fr-FR" sz="2000" b="1" dirty="0"/>
              <a:t>intensifier</a:t>
            </a:r>
            <a:r>
              <a:rPr lang="fr-FR" sz="2000" dirty="0"/>
              <a:t> les efforts de la Côte d’Ivoire pour accélérer le rythme de ses progrès vers l’élimination du travail des enfants</a:t>
            </a:r>
          </a:p>
        </p:txBody>
      </p:sp>
      <p:sp>
        <p:nvSpPr>
          <p:cNvPr id="14" name="Rectangle 11">
            <a:extLst>
              <a:ext uri="{FF2B5EF4-FFF2-40B4-BE49-F238E27FC236}">
                <a16:creationId xmlns:a16="http://schemas.microsoft.com/office/drawing/2014/main" id="{9FF7FB4F-723A-484C-8F74-7CF62961AAFD}"/>
              </a:ext>
            </a:extLst>
          </p:cNvPr>
          <p:cNvSpPr>
            <a:spLocks noChangeArrowheads="1"/>
          </p:cNvSpPr>
          <p:nvPr/>
        </p:nvSpPr>
        <p:spPr bwMode="auto">
          <a:xfrm>
            <a:off x="1631504" y="476672"/>
            <a:ext cx="8640960" cy="461665"/>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2.1.3. Objectif spécifique 2:</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1" name="Rectangle à coins arrondis 10">
            <a:extLst>
              <a:ext uri="{FF2B5EF4-FFF2-40B4-BE49-F238E27FC236}">
                <a16:creationId xmlns:a16="http://schemas.microsoft.com/office/drawing/2014/main" id="{4633AC9C-7A4F-4F37-AB17-F8946403D9A2}"/>
              </a:ext>
            </a:extLst>
          </p:cNvPr>
          <p:cNvSpPr>
            <a:spLocks noChangeArrowheads="1"/>
          </p:cNvSpPr>
          <p:nvPr/>
        </p:nvSpPr>
        <p:spPr bwMode="auto">
          <a:xfrm>
            <a:off x="1630105" y="1988840"/>
            <a:ext cx="2617588" cy="1021556"/>
          </a:xfrm>
          <a:prstGeom prst="roundRect">
            <a:avLst/>
          </a:pr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t>Dans le domaine de</a:t>
            </a:r>
          </a:p>
          <a:p>
            <a:pPr marL="0" indent="0" algn="ctr">
              <a:spcBef>
                <a:spcPct val="0"/>
              </a:spcBef>
              <a:buFontTx/>
              <a:buNone/>
              <a:defRPr/>
            </a:pPr>
            <a:r>
              <a:rPr lang="fr-FR" sz="1800" dirty="0"/>
              <a:t>la sensibilisation des populations</a:t>
            </a:r>
          </a:p>
        </p:txBody>
      </p:sp>
      <p:sp>
        <p:nvSpPr>
          <p:cNvPr id="19" name="Rectangle à coins arrondis 18">
            <a:extLst>
              <a:ext uri="{FF2B5EF4-FFF2-40B4-BE49-F238E27FC236}">
                <a16:creationId xmlns:a16="http://schemas.microsoft.com/office/drawing/2014/main" id="{E6C55C92-F173-4D8B-9134-1B259941514C}"/>
              </a:ext>
            </a:extLst>
          </p:cNvPr>
          <p:cNvSpPr>
            <a:spLocks noChangeArrowheads="1"/>
          </p:cNvSpPr>
          <p:nvPr/>
        </p:nvSpPr>
        <p:spPr bwMode="auto">
          <a:xfrm>
            <a:off x="1343472" y="4797152"/>
            <a:ext cx="3168352" cy="1464231"/>
          </a:xfrm>
          <a:prstGeom prst="roundRect">
            <a:avLst/>
          </a:prstGeom>
          <a:solidFill>
            <a:schemeClr val="accent1">
              <a:lumMod val="9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600" dirty="0"/>
              <a:t>Dans le domaine de</a:t>
            </a:r>
          </a:p>
          <a:p>
            <a:pPr marL="0" indent="0" algn="ctr">
              <a:spcBef>
                <a:spcPct val="0"/>
              </a:spcBef>
              <a:buFontTx/>
              <a:buNone/>
              <a:defRPr/>
            </a:pPr>
            <a:r>
              <a:rPr lang="fr-FR" sz="1600" dirty="0"/>
              <a:t>l’amélioration des conditions socio-économiques des communautés vulnérables (AGR, Accès au crédit)</a:t>
            </a:r>
          </a:p>
        </p:txBody>
      </p:sp>
      <p:sp>
        <p:nvSpPr>
          <p:cNvPr id="20" name="Rectangle à coins arrondis 19">
            <a:extLst>
              <a:ext uri="{FF2B5EF4-FFF2-40B4-BE49-F238E27FC236}">
                <a16:creationId xmlns:a16="http://schemas.microsoft.com/office/drawing/2014/main" id="{CD1A2E81-65C8-441C-9FE8-73E4C5684BC8}"/>
              </a:ext>
            </a:extLst>
          </p:cNvPr>
          <p:cNvSpPr>
            <a:spLocks noChangeArrowheads="1"/>
          </p:cNvSpPr>
          <p:nvPr/>
        </p:nvSpPr>
        <p:spPr bwMode="auto">
          <a:xfrm>
            <a:off x="4517395" y="1988840"/>
            <a:ext cx="2986269" cy="1634490"/>
          </a:xfrm>
          <a:prstGeom prst="roundRect">
            <a:avLst/>
          </a:prstGeom>
          <a:solidFill>
            <a:srgbClr val="00B0F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t>Dans le domaine de</a:t>
            </a:r>
          </a:p>
          <a:p>
            <a:pPr marL="0" indent="0" algn="ctr">
              <a:spcBef>
                <a:spcPct val="0"/>
              </a:spcBef>
              <a:buFontTx/>
              <a:buNone/>
              <a:defRPr/>
            </a:pPr>
            <a:r>
              <a:rPr lang="fr-FR" sz="1800" dirty="0"/>
              <a:t>l’accès des enfants à l’éducation et à la formation professionnelle pour les adolescents</a:t>
            </a:r>
          </a:p>
        </p:txBody>
      </p:sp>
      <p:sp>
        <p:nvSpPr>
          <p:cNvPr id="22" name="Rectangle à coins arrondis 21">
            <a:extLst>
              <a:ext uri="{FF2B5EF4-FFF2-40B4-BE49-F238E27FC236}">
                <a16:creationId xmlns:a16="http://schemas.microsoft.com/office/drawing/2014/main" id="{FDD6130C-9EC8-4578-9728-B8E243B9FC8D}"/>
              </a:ext>
            </a:extLst>
          </p:cNvPr>
          <p:cNvSpPr>
            <a:spLocks noChangeArrowheads="1"/>
          </p:cNvSpPr>
          <p:nvPr/>
        </p:nvSpPr>
        <p:spPr bwMode="auto">
          <a:xfrm>
            <a:off x="1364852" y="3068960"/>
            <a:ext cx="3040498" cy="1634490"/>
          </a:xfrm>
          <a:prstGeom prst="roundRect">
            <a:avLst/>
          </a:prstGeom>
          <a:solidFill>
            <a:srgbClr val="92D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t>Dans le domaine du renforcement des capacités des acteurs de la lutte contre le travail des enfants</a:t>
            </a:r>
          </a:p>
        </p:txBody>
      </p:sp>
      <p:sp>
        <p:nvSpPr>
          <p:cNvPr id="21" name="Rectangle à coins arrondis 20">
            <a:extLst>
              <a:ext uri="{FF2B5EF4-FFF2-40B4-BE49-F238E27FC236}">
                <a16:creationId xmlns:a16="http://schemas.microsoft.com/office/drawing/2014/main" id="{6FA2AA64-62F8-4D6A-A082-5B6484AD839E}"/>
              </a:ext>
            </a:extLst>
          </p:cNvPr>
          <p:cNvSpPr>
            <a:spLocks noChangeArrowheads="1"/>
          </p:cNvSpPr>
          <p:nvPr/>
        </p:nvSpPr>
        <p:spPr bwMode="auto">
          <a:xfrm>
            <a:off x="7704494" y="3623330"/>
            <a:ext cx="3074970" cy="1021556"/>
          </a:xfrm>
          <a:prstGeom prst="round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solidFill>
                  <a:schemeClr val="bg1"/>
                </a:solidFill>
              </a:rPr>
              <a:t>Dans le domaine de</a:t>
            </a:r>
          </a:p>
          <a:p>
            <a:pPr marL="0" indent="0" algn="ctr">
              <a:spcBef>
                <a:spcPct val="0"/>
              </a:spcBef>
              <a:buFontTx/>
              <a:buNone/>
              <a:defRPr/>
            </a:pPr>
            <a:r>
              <a:rPr lang="fr-FR" sz="1800" dirty="0">
                <a:solidFill>
                  <a:schemeClr val="bg1"/>
                </a:solidFill>
              </a:rPr>
              <a:t>la poursuite et de la répression des trafiquants</a:t>
            </a:r>
          </a:p>
        </p:txBody>
      </p:sp>
      <p:sp>
        <p:nvSpPr>
          <p:cNvPr id="63514" name="Espace réservé du numéro de diapositive 1">
            <a:extLst>
              <a:ext uri="{FF2B5EF4-FFF2-40B4-BE49-F238E27FC236}">
                <a16:creationId xmlns:a16="http://schemas.microsoft.com/office/drawing/2014/main" id="{3FD2E9CF-EA9A-408E-B2F3-C8604C65FFD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FCF6AD3-CD7D-4D02-BD6C-BB99B1ACD2E3}" type="slidenum">
              <a:rPr lang="fr-FR" altLang="fr-FR" sz="1400" smtClean="0"/>
              <a:pPr>
                <a:spcBef>
                  <a:spcPct val="0"/>
                </a:spcBef>
                <a:buFontTx/>
                <a:buNone/>
              </a:pPr>
              <a:t>30</a:t>
            </a:fld>
            <a:endParaRPr lang="fr-FR" altLang="fr-FR" sz="1400"/>
          </a:p>
        </p:txBody>
      </p:sp>
      <p:sp>
        <p:nvSpPr>
          <p:cNvPr id="13" name="Rectangle à coins arrondis 12">
            <a:extLst>
              <a:ext uri="{FF2B5EF4-FFF2-40B4-BE49-F238E27FC236}">
                <a16:creationId xmlns:a16="http://schemas.microsoft.com/office/drawing/2014/main" id="{37194739-D3AE-40AA-8835-6169BAA798B0}"/>
              </a:ext>
            </a:extLst>
          </p:cNvPr>
          <p:cNvSpPr>
            <a:spLocks noChangeArrowheads="1"/>
          </p:cNvSpPr>
          <p:nvPr/>
        </p:nvSpPr>
        <p:spPr bwMode="auto">
          <a:xfrm>
            <a:off x="7608168" y="4907918"/>
            <a:ext cx="3541733" cy="1021556"/>
          </a:xfrm>
          <a:prstGeom prst="roundRect">
            <a:avLst/>
          </a:prstGeom>
          <a:solidFill>
            <a:srgbClr val="92D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t>Dans le domaine de la santé et sécurité au travail pour les jeunes en âge légal de travailler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9D1D2BF3-CE01-4A9B-8249-B759DA7F00D3}"/>
              </a:ext>
            </a:extLst>
          </p:cNvPr>
          <p:cNvSpPr>
            <a:spLocks noChangeArrowheads="1"/>
          </p:cNvSpPr>
          <p:nvPr/>
        </p:nvSpPr>
        <p:spPr bwMode="auto">
          <a:xfrm>
            <a:off x="1631504" y="1496978"/>
            <a:ext cx="8640960" cy="70788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b="1" dirty="0"/>
              <a:t>S’attaquer aux nouveaux défis </a:t>
            </a:r>
            <a:r>
              <a:rPr lang="fr-FR" sz="2000" dirty="0"/>
              <a:t>qui contrarient nos efforts dans la lutte contre le travail des enfants en Côte d’Ivoire, tels que:</a:t>
            </a:r>
          </a:p>
        </p:txBody>
      </p:sp>
      <p:sp>
        <p:nvSpPr>
          <p:cNvPr id="18" name="Rectangle à coins arrondis 17">
            <a:extLst>
              <a:ext uri="{FF2B5EF4-FFF2-40B4-BE49-F238E27FC236}">
                <a16:creationId xmlns:a16="http://schemas.microsoft.com/office/drawing/2014/main" id="{F88E57B8-B4D4-4C41-9F39-347CFA84136A}"/>
              </a:ext>
            </a:extLst>
          </p:cNvPr>
          <p:cNvSpPr>
            <a:spLocks noChangeArrowheads="1"/>
          </p:cNvSpPr>
          <p:nvPr/>
        </p:nvSpPr>
        <p:spPr bwMode="auto">
          <a:xfrm>
            <a:off x="911424" y="2564904"/>
            <a:ext cx="5400600" cy="1634490"/>
          </a:xfrm>
          <a:prstGeom prst="roundRect">
            <a:avLst/>
          </a:prstGeom>
          <a:solidFill>
            <a:srgbClr val="FFC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t>La question de la </a:t>
            </a:r>
            <a:r>
              <a:rPr lang="fr-FR" sz="1800" b="1" dirty="0"/>
              <a:t>traçabilité de la chaîne d’approvisionnement du cacao </a:t>
            </a:r>
            <a:r>
              <a:rPr lang="fr-FR" sz="1800" dirty="0"/>
              <a:t>pour le suivi de l’itinéraire du produit depuis le champ jusqu’à la commercialisation (Géolocalisation des plantations, recensement des producteurs)</a:t>
            </a:r>
          </a:p>
        </p:txBody>
      </p:sp>
      <p:sp>
        <p:nvSpPr>
          <p:cNvPr id="19" name="Rectangle à coins arrondis 18">
            <a:extLst>
              <a:ext uri="{FF2B5EF4-FFF2-40B4-BE49-F238E27FC236}">
                <a16:creationId xmlns:a16="http://schemas.microsoft.com/office/drawing/2014/main" id="{3A3E30BE-2640-4F0D-9E19-8E035BA6575A}"/>
              </a:ext>
            </a:extLst>
          </p:cNvPr>
          <p:cNvSpPr>
            <a:spLocks noChangeArrowheads="1"/>
          </p:cNvSpPr>
          <p:nvPr/>
        </p:nvSpPr>
        <p:spPr bwMode="auto">
          <a:xfrm>
            <a:off x="6966282" y="2561764"/>
            <a:ext cx="4098270" cy="1515308"/>
          </a:xfrm>
          <a:prstGeom prst="roundRect">
            <a:avLst/>
          </a:prstGeom>
          <a:solidFill>
            <a:srgbClr val="0070C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endParaRPr lang="fr-FR" sz="300" dirty="0"/>
          </a:p>
          <a:p>
            <a:pPr marL="0" indent="0">
              <a:spcBef>
                <a:spcPct val="0"/>
              </a:spcBef>
              <a:buFontTx/>
              <a:buNone/>
              <a:defRPr/>
            </a:pPr>
            <a:endParaRPr lang="fr-FR" sz="800" dirty="0"/>
          </a:p>
          <a:p>
            <a:pPr marL="0" indent="0">
              <a:spcBef>
                <a:spcPct val="0"/>
              </a:spcBef>
              <a:buFontTx/>
              <a:buNone/>
              <a:defRPr/>
            </a:pPr>
            <a:r>
              <a:rPr lang="fr-FR" sz="1800" dirty="0">
                <a:solidFill>
                  <a:schemeClr val="bg1"/>
                </a:solidFill>
              </a:rPr>
              <a:t>La question de </a:t>
            </a:r>
            <a:r>
              <a:rPr lang="fr-FR" sz="1800" b="1" dirty="0">
                <a:solidFill>
                  <a:schemeClr val="bg1"/>
                </a:solidFill>
              </a:rPr>
              <a:t>l’application effective des accords</a:t>
            </a:r>
            <a:r>
              <a:rPr lang="fr-FR" sz="1800" dirty="0">
                <a:solidFill>
                  <a:schemeClr val="bg1"/>
                </a:solidFill>
              </a:rPr>
              <a:t> signés avec les pays frontaliers pour lutter contre la traite transfrontalière des enfants</a:t>
            </a:r>
            <a:endParaRPr lang="fr-FR" sz="1800" dirty="0"/>
          </a:p>
        </p:txBody>
      </p:sp>
      <p:sp>
        <p:nvSpPr>
          <p:cNvPr id="20" name="Rectangle à coins arrondis 19">
            <a:extLst>
              <a:ext uri="{FF2B5EF4-FFF2-40B4-BE49-F238E27FC236}">
                <a16:creationId xmlns:a16="http://schemas.microsoft.com/office/drawing/2014/main" id="{A8E6B912-85C3-462F-918A-61973BB65122}"/>
              </a:ext>
            </a:extLst>
          </p:cNvPr>
          <p:cNvSpPr>
            <a:spLocks noChangeArrowheads="1"/>
          </p:cNvSpPr>
          <p:nvPr/>
        </p:nvSpPr>
        <p:spPr bwMode="auto">
          <a:xfrm>
            <a:off x="911424" y="4557057"/>
            <a:ext cx="2880320" cy="1464231"/>
          </a:xfrm>
          <a:prstGeom prst="round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endParaRPr lang="fr-FR" sz="800" b="1" dirty="0"/>
          </a:p>
          <a:p>
            <a:pPr marL="0" indent="0" algn="ctr">
              <a:spcBef>
                <a:spcPct val="0"/>
              </a:spcBef>
              <a:buFontTx/>
              <a:buNone/>
              <a:defRPr/>
            </a:pPr>
            <a:r>
              <a:rPr lang="fr-FR" sz="1800" dirty="0">
                <a:solidFill>
                  <a:schemeClr val="bg1"/>
                </a:solidFill>
              </a:rPr>
              <a:t>La problématique de la remédiation du travail des enfants dans les </a:t>
            </a:r>
            <a:r>
              <a:rPr lang="fr-FR" sz="1800" b="1" dirty="0">
                <a:solidFill>
                  <a:schemeClr val="bg1"/>
                </a:solidFill>
              </a:rPr>
              <a:t>forêts classées</a:t>
            </a:r>
            <a:endParaRPr lang="fr-FR" sz="1800" b="1" dirty="0"/>
          </a:p>
        </p:txBody>
      </p:sp>
      <p:sp>
        <p:nvSpPr>
          <p:cNvPr id="65550" name="Espace réservé du numéro de diapositive 2">
            <a:extLst>
              <a:ext uri="{FF2B5EF4-FFF2-40B4-BE49-F238E27FC236}">
                <a16:creationId xmlns:a16="http://schemas.microsoft.com/office/drawing/2014/main" id="{75F4C42E-4F46-4FA9-986B-992D43E5DF1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BF8E43B-B02D-443C-89F5-EA6F8B00C461}" type="slidenum">
              <a:rPr lang="fr-FR" altLang="fr-FR" sz="1400" smtClean="0"/>
              <a:pPr>
                <a:spcBef>
                  <a:spcPct val="0"/>
                </a:spcBef>
                <a:buFontTx/>
                <a:buNone/>
              </a:pPr>
              <a:t>31</a:t>
            </a:fld>
            <a:endParaRPr lang="fr-FR" altLang="fr-FR" sz="1400"/>
          </a:p>
        </p:txBody>
      </p:sp>
      <p:sp>
        <p:nvSpPr>
          <p:cNvPr id="7" name="Rectangle à coins arrondis 6">
            <a:extLst>
              <a:ext uri="{FF2B5EF4-FFF2-40B4-BE49-F238E27FC236}">
                <a16:creationId xmlns:a16="http://schemas.microsoft.com/office/drawing/2014/main" id="{31B49500-6050-4FB3-803B-E07FC3B9A440}"/>
              </a:ext>
            </a:extLst>
          </p:cNvPr>
          <p:cNvSpPr>
            <a:spLocks noChangeArrowheads="1"/>
          </p:cNvSpPr>
          <p:nvPr/>
        </p:nvSpPr>
        <p:spPr bwMode="auto">
          <a:xfrm>
            <a:off x="4084293" y="4335720"/>
            <a:ext cx="3450589" cy="1685568"/>
          </a:xfrm>
          <a:prstGeom prst="roundRect">
            <a:avLst/>
          </a:prstGeom>
          <a:solidFill>
            <a:srgbClr val="92D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r>
              <a:rPr lang="fr-FR" sz="1800" dirty="0"/>
              <a:t>La question du </a:t>
            </a:r>
            <a:r>
              <a:rPr lang="fr-FR" sz="1800" b="1" dirty="0"/>
              <a:t>travail domestique </a:t>
            </a:r>
            <a:r>
              <a:rPr lang="fr-FR" sz="1800" dirty="0"/>
              <a:t>des enfants (</a:t>
            </a:r>
            <a:r>
              <a:rPr lang="fr-FR" sz="1800" b="1" dirty="0"/>
              <a:t>Convention 189 </a:t>
            </a:r>
            <a:r>
              <a:rPr lang="fr-FR" sz="1800" dirty="0"/>
              <a:t>de l’OIT sur les travailleurs et travailleuses domestiques)</a:t>
            </a:r>
          </a:p>
          <a:p>
            <a:pPr marL="0" indent="0" algn="ctr">
              <a:spcBef>
                <a:spcPct val="0"/>
              </a:spcBef>
              <a:buFontTx/>
              <a:buNone/>
              <a:defRPr/>
            </a:pPr>
            <a:endParaRPr lang="fr-FR" sz="300" b="1" dirty="0"/>
          </a:p>
        </p:txBody>
      </p:sp>
      <p:sp>
        <p:nvSpPr>
          <p:cNvPr id="8" name="Rectangle à coins arrondis 7">
            <a:extLst>
              <a:ext uri="{FF2B5EF4-FFF2-40B4-BE49-F238E27FC236}">
                <a16:creationId xmlns:a16="http://schemas.microsoft.com/office/drawing/2014/main" id="{E40CE6F6-7A43-47A1-BFF8-B5676640E2D5}"/>
              </a:ext>
            </a:extLst>
          </p:cNvPr>
          <p:cNvSpPr>
            <a:spLocks noChangeArrowheads="1"/>
          </p:cNvSpPr>
          <p:nvPr/>
        </p:nvSpPr>
        <p:spPr bwMode="auto">
          <a:xfrm>
            <a:off x="7752184" y="4485049"/>
            <a:ext cx="3360412" cy="1464231"/>
          </a:xfrm>
          <a:prstGeom prst="roundRect">
            <a:avLst/>
          </a:prstGeom>
          <a:solidFill>
            <a:schemeClr val="accent1">
              <a:lumMod val="5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spcBef>
                <a:spcPct val="0"/>
              </a:spcBef>
              <a:buFontTx/>
              <a:buNone/>
              <a:defRPr/>
            </a:pPr>
            <a:endParaRPr lang="fr-FR" sz="800" b="1" dirty="0"/>
          </a:p>
          <a:p>
            <a:pPr marL="0" indent="0" algn="ctr">
              <a:spcBef>
                <a:spcPct val="0"/>
              </a:spcBef>
              <a:buFontTx/>
              <a:buNone/>
              <a:defRPr/>
            </a:pPr>
            <a:r>
              <a:rPr lang="fr-FR" sz="1800" dirty="0">
                <a:solidFill>
                  <a:schemeClr val="bg1"/>
                </a:solidFill>
              </a:rPr>
              <a:t>La problématique de la remédiation du travail des enfants dans les </a:t>
            </a:r>
            <a:r>
              <a:rPr lang="fr-FR" sz="1800" b="1" dirty="0">
                <a:solidFill>
                  <a:schemeClr val="bg1"/>
                </a:solidFill>
              </a:rPr>
              <a:t>mines artisanales </a:t>
            </a:r>
          </a:p>
        </p:txBody>
      </p:sp>
      <p:sp>
        <p:nvSpPr>
          <p:cNvPr id="9" name="Rectangle 11">
            <a:extLst>
              <a:ext uri="{FF2B5EF4-FFF2-40B4-BE49-F238E27FC236}">
                <a16:creationId xmlns:a16="http://schemas.microsoft.com/office/drawing/2014/main" id="{24E6DF51-4DB0-4C04-AC43-7E7C033F6870}"/>
              </a:ext>
            </a:extLst>
          </p:cNvPr>
          <p:cNvSpPr>
            <a:spLocks noChangeArrowheads="1"/>
          </p:cNvSpPr>
          <p:nvPr/>
        </p:nvSpPr>
        <p:spPr bwMode="auto">
          <a:xfrm>
            <a:off x="1631504" y="807095"/>
            <a:ext cx="8640960" cy="461665"/>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2.1.4. Objectif spécifique 3:</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id="{9E1198F5-6BA7-441B-9DAC-F75900970966}"/>
              </a:ext>
            </a:extLst>
          </p:cNvPr>
          <p:cNvCxnSpPr/>
          <p:nvPr/>
        </p:nvCxnSpPr>
        <p:spPr>
          <a:xfrm flipV="1">
            <a:off x="2063750" y="2636838"/>
            <a:ext cx="0" cy="360362"/>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7" name="Connecteur droit 16">
            <a:extLst>
              <a:ext uri="{FF2B5EF4-FFF2-40B4-BE49-F238E27FC236}">
                <a16:creationId xmlns:a16="http://schemas.microsoft.com/office/drawing/2014/main" id="{B25814F5-42E9-4439-BB51-E73AA938E075}"/>
              </a:ext>
            </a:extLst>
          </p:cNvPr>
          <p:cNvCxnSpPr/>
          <p:nvPr/>
        </p:nvCxnSpPr>
        <p:spPr>
          <a:xfrm flipV="1">
            <a:off x="10056813" y="2636838"/>
            <a:ext cx="0" cy="37465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6" name="Connecteur droit 15">
            <a:extLst>
              <a:ext uri="{FF2B5EF4-FFF2-40B4-BE49-F238E27FC236}">
                <a16:creationId xmlns:a16="http://schemas.microsoft.com/office/drawing/2014/main" id="{01F21FBE-89FD-44FF-B369-13A0938EC5FC}"/>
              </a:ext>
            </a:extLst>
          </p:cNvPr>
          <p:cNvCxnSpPr/>
          <p:nvPr/>
        </p:nvCxnSpPr>
        <p:spPr>
          <a:xfrm flipV="1">
            <a:off x="6024563" y="2636838"/>
            <a:ext cx="0" cy="37465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4" name="Connecteur droit 13">
            <a:extLst>
              <a:ext uri="{FF2B5EF4-FFF2-40B4-BE49-F238E27FC236}">
                <a16:creationId xmlns:a16="http://schemas.microsoft.com/office/drawing/2014/main" id="{E7A90207-C831-44D6-AA0E-01DFE75A2797}"/>
              </a:ext>
            </a:extLst>
          </p:cNvPr>
          <p:cNvCxnSpPr/>
          <p:nvPr/>
        </p:nvCxnSpPr>
        <p:spPr>
          <a:xfrm flipV="1">
            <a:off x="6024563" y="2349500"/>
            <a:ext cx="0" cy="28733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7" name="Rectangle 11">
            <a:extLst>
              <a:ext uri="{FF2B5EF4-FFF2-40B4-BE49-F238E27FC236}">
                <a16:creationId xmlns:a16="http://schemas.microsoft.com/office/drawing/2014/main" id="{AC1E2000-5286-4AD0-9232-F33861B981AE}"/>
              </a:ext>
            </a:extLst>
          </p:cNvPr>
          <p:cNvSpPr>
            <a:spLocks noChangeArrowheads="1"/>
          </p:cNvSpPr>
          <p:nvPr/>
        </p:nvSpPr>
        <p:spPr bwMode="auto">
          <a:xfrm>
            <a:off x="407368" y="2852936"/>
            <a:ext cx="3863814" cy="3305520"/>
          </a:xfrm>
          <a:prstGeom prst="rect">
            <a:avLst/>
          </a:prstGeom>
          <a:solidFill>
            <a:schemeClr val="accent1"/>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buFontTx/>
              <a:buNone/>
              <a:defRPr/>
            </a:pPr>
            <a:r>
              <a:rPr lang="fr-FR" sz="2400" b="1" dirty="0"/>
              <a:t>Axe 1</a:t>
            </a:r>
            <a:r>
              <a:rPr lang="fr-FR" sz="2400" dirty="0"/>
              <a:t> </a:t>
            </a:r>
          </a:p>
          <a:p>
            <a:pPr>
              <a:buFont typeface="Wingdings" panose="05000000000000000000" pitchFamily="2" charset="2"/>
              <a:buChar char="q"/>
              <a:defRPr/>
            </a:pPr>
            <a:r>
              <a:rPr lang="fr-FR" sz="1800" b="1" dirty="0"/>
              <a:t>Accès des enfants aux services sociaux de base </a:t>
            </a:r>
            <a:r>
              <a:rPr lang="fr-FR" sz="1800" dirty="0"/>
              <a:t>(Education, santé, protection, Etat civil…)</a:t>
            </a:r>
          </a:p>
          <a:p>
            <a:pPr>
              <a:buFont typeface="Wingdings" panose="05000000000000000000" pitchFamily="2" charset="2"/>
              <a:buChar char="q"/>
              <a:defRPr/>
            </a:pPr>
            <a:r>
              <a:rPr lang="fr-FR" sz="1800" dirty="0"/>
              <a:t>Accès des jeunes en âge légal de travailler, à des conditions décentes de travail (Santé et sécurité sur le lieu de travail)</a:t>
            </a:r>
          </a:p>
          <a:p>
            <a:pPr marL="0" indent="0">
              <a:buFontTx/>
              <a:buNone/>
              <a:defRPr/>
            </a:pPr>
            <a:endParaRPr lang="fr-FR" sz="2800" dirty="0"/>
          </a:p>
        </p:txBody>
      </p:sp>
      <p:sp>
        <p:nvSpPr>
          <p:cNvPr id="12" name="Rectangle 11">
            <a:extLst>
              <a:ext uri="{FF2B5EF4-FFF2-40B4-BE49-F238E27FC236}">
                <a16:creationId xmlns:a16="http://schemas.microsoft.com/office/drawing/2014/main" id="{3BE7C809-A533-4132-A6FC-D6F1B62776B8}"/>
              </a:ext>
            </a:extLst>
          </p:cNvPr>
          <p:cNvSpPr>
            <a:spLocks noChangeArrowheads="1"/>
          </p:cNvSpPr>
          <p:nvPr/>
        </p:nvSpPr>
        <p:spPr bwMode="auto">
          <a:xfrm>
            <a:off x="4367808" y="2852936"/>
            <a:ext cx="3771828" cy="3342453"/>
          </a:xfrm>
          <a:prstGeom prst="rect">
            <a:avLst/>
          </a:prstGeom>
          <a:solidFill>
            <a:schemeClr val="accent1"/>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buFontTx/>
              <a:buNone/>
              <a:defRPr/>
            </a:pPr>
            <a:r>
              <a:rPr lang="fr-FR" sz="2400" b="1" dirty="0"/>
              <a:t>Axe 2</a:t>
            </a:r>
            <a:endParaRPr lang="fr-FR" sz="2400" b="1" dirty="0">
              <a:solidFill>
                <a:srgbClr val="FF0000"/>
              </a:solidFill>
            </a:endParaRPr>
          </a:p>
          <a:p>
            <a:pPr>
              <a:buFont typeface="Wingdings" panose="05000000000000000000" pitchFamily="2" charset="2"/>
              <a:buChar char="q"/>
              <a:defRPr/>
            </a:pPr>
            <a:r>
              <a:rPr lang="fr-FR" sz="1800" b="1" dirty="0"/>
              <a:t>Réduction de la vulnérabilité socio-économique des familles et des communautés </a:t>
            </a:r>
            <a:r>
              <a:rPr lang="fr-FR" sz="1800" dirty="0"/>
              <a:t>(Lutte contre la pauvreté en milieu rural, Appui aux Activités génératrices de Revenus, Appui aux Associations Villageoises d’Epargne et de Crédits, Renforcement du FAFCI…)</a:t>
            </a:r>
          </a:p>
          <a:p>
            <a:pPr>
              <a:buFont typeface="Wingdings" panose="05000000000000000000" pitchFamily="2" charset="2"/>
              <a:buChar char="q"/>
              <a:defRPr/>
            </a:pPr>
            <a:endParaRPr lang="fr-FR" sz="1200" dirty="0"/>
          </a:p>
        </p:txBody>
      </p:sp>
      <p:sp>
        <p:nvSpPr>
          <p:cNvPr id="13" name="Rectangle 11">
            <a:extLst>
              <a:ext uri="{FF2B5EF4-FFF2-40B4-BE49-F238E27FC236}">
                <a16:creationId xmlns:a16="http://schemas.microsoft.com/office/drawing/2014/main" id="{097C6A21-05D7-4C97-8BDC-A39EF129F10B}"/>
              </a:ext>
            </a:extLst>
          </p:cNvPr>
          <p:cNvSpPr>
            <a:spLocks noChangeArrowheads="1"/>
          </p:cNvSpPr>
          <p:nvPr/>
        </p:nvSpPr>
        <p:spPr bwMode="auto">
          <a:xfrm>
            <a:off x="8231423" y="2852936"/>
            <a:ext cx="3625217" cy="3287054"/>
          </a:xfrm>
          <a:prstGeom prst="rect">
            <a:avLst/>
          </a:prstGeom>
          <a:solidFill>
            <a:schemeClr val="accent1"/>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buFontTx/>
              <a:buNone/>
              <a:defRPr/>
            </a:pPr>
            <a:r>
              <a:rPr lang="fr-FR" sz="2400" b="1" dirty="0"/>
              <a:t>Axe 3</a:t>
            </a:r>
            <a:r>
              <a:rPr lang="fr-FR" sz="2400" dirty="0"/>
              <a:t> </a:t>
            </a:r>
          </a:p>
          <a:p>
            <a:pPr>
              <a:buFont typeface="Wingdings" panose="05000000000000000000" pitchFamily="2" charset="2"/>
              <a:buChar char="q"/>
              <a:defRPr/>
            </a:pPr>
            <a:r>
              <a:rPr lang="fr-FR" sz="1800" b="1" dirty="0"/>
              <a:t>Cadre institutionnel, juridique et programmatique </a:t>
            </a:r>
            <a:r>
              <a:rPr lang="fr-FR" sz="1800" dirty="0"/>
              <a:t>de la lutte contre le travail des enfants (Renforcer la coordination et le partenariat public-privé, renforcer les capacités opérationnelles des acteurs, renforcer les mécanismes de suivi du travail des enfants…)</a:t>
            </a:r>
          </a:p>
        </p:txBody>
      </p:sp>
      <p:sp>
        <p:nvSpPr>
          <p:cNvPr id="9" name="Rectangle 11">
            <a:extLst>
              <a:ext uri="{FF2B5EF4-FFF2-40B4-BE49-F238E27FC236}">
                <a16:creationId xmlns:a16="http://schemas.microsoft.com/office/drawing/2014/main" id="{4DE84AA9-BC74-4D03-92AF-8A9B1AC39C34}"/>
              </a:ext>
            </a:extLst>
          </p:cNvPr>
          <p:cNvSpPr>
            <a:spLocks noChangeArrowheads="1"/>
          </p:cNvSpPr>
          <p:nvPr/>
        </p:nvSpPr>
        <p:spPr bwMode="auto">
          <a:xfrm>
            <a:off x="407368" y="1628800"/>
            <a:ext cx="11377264" cy="769441"/>
          </a:xfrm>
          <a:prstGeom prst="rect">
            <a:avLst/>
          </a:prstGeom>
          <a:solidFill>
            <a:srgbClr val="115BDF"/>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Char char="q"/>
              <a:defRPr/>
            </a:pPr>
            <a:r>
              <a:rPr lang="fr-FR" sz="2400" b="1" dirty="0">
                <a:solidFill>
                  <a:schemeClr val="bg1"/>
                </a:solidFill>
              </a:rPr>
              <a:t>Axes Stratégiques</a:t>
            </a:r>
          </a:p>
          <a:p>
            <a:pPr>
              <a:spcBef>
                <a:spcPct val="0"/>
              </a:spcBef>
              <a:buFont typeface="Wingdings" panose="05000000000000000000" pitchFamily="2" charset="2"/>
              <a:buChar char="q"/>
              <a:defRPr/>
            </a:pPr>
            <a:endParaRPr lang="fr-FR" sz="2000" i="1" dirty="0">
              <a:solidFill>
                <a:schemeClr val="bg1"/>
              </a:solidFill>
            </a:endParaRPr>
          </a:p>
        </p:txBody>
      </p:sp>
      <p:cxnSp>
        <p:nvCxnSpPr>
          <p:cNvPr id="11" name="Connecteur droit 10">
            <a:extLst>
              <a:ext uri="{FF2B5EF4-FFF2-40B4-BE49-F238E27FC236}">
                <a16:creationId xmlns:a16="http://schemas.microsoft.com/office/drawing/2014/main" id="{7D40B46B-849A-49D6-896F-0914E8FCB155}"/>
              </a:ext>
            </a:extLst>
          </p:cNvPr>
          <p:cNvCxnSpPr/>
          <p:nvPr/>
        </p:nvCxnSpPr>
        <p:spPr>
          <a:xfrm flipH="1">
            <a:off x="2063750" y="2636838"/>
            <a:ext cx="7993063"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5FD93249-86F7-4701-9193-DED6B0A14D8A}"/>
              </a:ext>
            </a:extLst>
          </p:cNvPr>
          <p:cNvSpPr>
            <a:spLocks noChangeArrowheads="1"/>
          </p:cNvSpPr>
          <p:nvPr/>
        </p:nvSpPr>
        <p:spPr bwMode="auto">
          <a:xfrm>
            <a:off x="875420" y="945690"/>
            <a:ext cx="10441160" cy="461665"/>
          </a:xfrm>
          <a:prstGeom prst="rect">
            <a:avLst/>
          </a:prstGeom>
          <a:solidFill>
            <a:srgbClr val="FFC000"/>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2.2. Axes Stratégiques du Plan d’Action National 2019-2021</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67606" name="Espace réservé du numéro de diapositive 1">
            <a:extLst>
              <a:ext uri="{FF2B5EF4-FFF2-40B4-BE49-F238E27FC236}">
                <a16:creationId xmlns:a16="http://schemas.microsoft.com/office/drawing/2014/main" id="{3E2E5078-A51F-473D-8425-1CE73EEDE7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4443CFC-A858-4BD0-ABB2-BAECD4676932}" type="slidenum">
              <a:rPr lang="fr-FR" altLang="fr-FR" sz="1400" smtClean="0"/>
              <a:pPr>
                <a:spcBef>
                  <a:spcPct val="0"/>
                </a:spcBef>
                <a:buFontTx/>
                <a:buNone/>
              </a:pPr>
              <a:t>32</a:t>
            </a:fld>
            <a:endParaRPr lang="fr-FR" altLang="fr-F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D6DBCED6-C145-4C82-9F62-ECD6C3D63ACC}"/>
              </a:ext>
            </a:extLst>
          </p:cNvPr>
          <p:cNvSpPr>
            <a:spLocks noChangeArrowheads="1"/>
          </p:cNvSpPr>
          <p:nvPr/>
        </p:nvSpPr>
        <p:spPr bwMode="auto">
          <a:xfrm>
            <a:off x="911424" y="1110730"/>
            <a:ext cx="10081120" cy="70788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000" dirty="0"/>
              <a:t>Budget prévisionnel : </a:t>
            </a:r>
            <a:r>
              <a:rPr lang="fr-FR" sz="2000" b="1" dirty="0"/>
              <a:t>76.156.000.000</a:t>
            </a:r>
            <a:r>
              <a:rPr lang="fr-FR" sz="2000" dirty="0"/>
              <a:t> </a:t>
            </a:r>
            <a:r>
              <a:rPr lang="fr-FR" sz="2000" b="1" dirty="0"/>
              <a:t>FCFA, soit environ 132 millions de dollars US</a:t>
            </a:r>
          </a:p>
          <a:p>
            <a:pPr>
              <a:spcBef>
                <a:spcPct val="0"/>
              </a:spcBef>
              <a:buFont typeface="Arial" panose="020B0604020202020204" pitchFamily="34" charset="0"/>
              <a:buChar char="■"/>
              <a:defRPr/>
            </a:pPr>
            <a:endParaRPr lang="fr-FR" sz="2000" b="1" dirty="0"/>
          </a:p>
        </p:txBody>
      </p:sp>
      <p:sp>
        <p:nvSpPr>
          <p:cNvPr id="5" name="Rectangle 11">
            <a:extLst>
              <a:ext uri="{FF2B5EF4-FFF2-40B4-BE49-F238E27FC236}">
                <a16:creationId xmlns:a16="http://schemas.microsoft.com/office/drawing/2014/main" id="{2A45FDF5-A6EA-4F47-A14C-BB8558F508DF}"/>
              </a:ext>
            </a:extLst>
          </p:cNvPr>
          <p:cNvSpPr>
            <a:spLocks noChangeArrowheads="1"/>
          </p:cNvSpPr>
          <p:nvPr/>
        </p:nvSpPr>
        <p:spPr bwMode="auto">
          <a:xfrm>
            <a:off x="911424" y="476672"/>
            <a:ext cx="10081120" cy="461665"/>
          </a:xfrm>
          <a:prstGeom prst="rect">
            <a:avLst/>
          </a:prstGeom>
          <a:solidFill>
            <a:srgbClr val="FFC000"/>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2.3. Budget du Plan d’Action National 2019-2021 </a:t>
            </a:r>
            <a:endParaRPr lang="fr-FR" altLang="fr-FR" sz="2400" b="1"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69640" name="Espace réservé du numéro de diapositive 1">
            <a:extLst>
              <a:ext uri="{FF2B5EF4-FFF2-40B4-BE49-F238E27FC236}">
                <a16:creationId xmlns:a16="http://schemas.microsoft.com/office/drawing/2014/main" id="{4428B61F-D7D5-4B71-A51C-2EDCACD61A3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29EEE3-BCA4-4011-ABAA-D0772537C5BB}" type="slidenum">
              <a:rPr lang="fr-FR" altLang="fr-FR" sz="1400" smtClean="0"/>
              <a:pPr>
                <a:spcBef>
                  <a:spcPct val="0"/>
                </a:spcBef>
                <a:buFontTx/>
                <a:buNone/>
              </a:pPr>
              <a:t>33</a:t>
            </a:fld>
            <a:endParaRPr lang="fr-FR" altLang="fr-FR" sz="1400"/>
          </a:p>
        </p:txBody>
      </p:sp>
      <p:sp>
        <p:nvSpPr>
          <p:cNvPr id="7" name="Rectangle 11">
            <a:extLst>
              <a:ext uri="{FF2B5EF4-FFF2-40B4-BE49-F238E27FC236}">
                <a16:creationId xmlns:a16="http://schemas.microsoft.com/office/drawing/2014/main" id="{30A19230-6D65-4E9F-89E6-08C1402253CC}"/>
              </a:ext>
            </a:extLst>
          </p:cNvPr>
          <p:cNvSpPr>
            <a:spLocks noChangeArrowheads="1"/>
          </p:cNvSpPr>
          <p:nvPr/>
        </p:nvSpPr>
        <p:spPr bwMode="auto">
          <a:xfrm>
            <a:off x="911424" y="1988840"/>
            <a:ext cx="10081120" cy="677108"/>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2.3.1. Justification du budget</a:t>
            </a:r>
          </a:p>
          <a:p>
            <a:pPr marL="0" indent="0">
              <a:spcBef>
                <a:spcPct val="0"/>
              </a:spcBef>
              <a:buFontTx/>
              <a:buNone/>
              <a:defRPr/>
            </a:pPr>
            <a:endParaRPr lang="fr-FR" sz="1400" i="1" dirty="0"/>
          </a:p>
        </p:txBody>
      </p:sp>
      <p:sp>
        <p:nvSpPr>
          <p:cNvPr id="8" name="Rectangle 11">
            <a:extLst>
              <a:ext uri="{FF2B5EF4-FFF2-40B4-BE49-F238E27FC236}">
                <a16:creationId xmlns:a16="http://schemas.microsoft.com/office/drawing/2014/main" id="{1DFAD121-A22D-426F-8171-D7789759F4FA}"/>
              </a:ext>
            </a:extLst>
          </p:cNvPr>
          <p:cNvSpPr>
            <a:spLocks noChangeArrowheads="1"/>
          </p:cNvSpPr>
          <p:nvPr/>
        </p:nvSpPr>
        <p:spPr bwMode="auto">
          <a:xfrm>
            <a:off x="911424" y="2733888"/>
            <a:ext cx="10081120" cy="163121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
              <a:defRPr/>
            </a:pPr>
            <a:r>
              <a:rPr lang="fr-FR" sz="2000" dirty="0"/>
              <a:t>Le Plan d’Action National 2019-2021 permet de passer d’une approche projet sectoriel, à une </a:t>
            </a:r>
            <a:r>
              <a:rPr lang="fr-FR" sz="2000" b="1" dirty="0">
                <a:solidFill>
                  <a:srgbClr val="002060"/>
                </a:solidFill>
              </a:rPr>
              <a:t>approche globale intégrant la lutte contre le travail des enfants dans les programmes sociaux du Gouvernement</a:t>
            </a:r>
            <a:r>
              <a:rPr lang="fr-FR" sz="2000" dirty="0"/>
              <a:t>. D’où la prise en compte dans l’estimation budgétaire du Plan d’Action National, de certains aspects de ces programmes sociaux tel que le projet des filets sociaux productifs.</a:t>
            </a:r>
            <a:endParaRPr lang="fr-FR" sz="2000" i="1" dirty="0"/>
          </a:p>
        </p:txBody>
      </p:sp>
      <p:sp>
        <p:nvSpPr>
          <p:cNvPr id="9" name="Rectangle 11">
            <a:extLst>
              <a:ext uri="{FF2B5EF4-FFF2-40B4-BE49-F238E27FC236}">
                <a16:creationId xmlns:a16="http://schemas.microsoft.com/office/drawing/2014/main" id="{7AB6745A-C6A5-450B-AA1D-A55380A15686}"/>
              </a:ext>
            </a:extLst>
          </p:cNvPr>
          <p:cNvSpPr>
            <a:spLocks noChangeArrowheads="1"/>
          </p:cNvSpPr>
          <p:nvPr/>
        </p:nvSpPr>
        <p:spPr bwMode="auto">
          <a:xfrm>
            <a:off x="921653" y="4509120"/>
            <a:ext cx="10060662" cy="163121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
              <a:defRPr/>
            </a:pPr>
            <a:r>
              <a:rPr lang="fr-FR" sz="2000" dirty="0"/>
              <a:t>Par ailleurs, le budget répond à la nécessiter de </a:t>
            </a:r>
            <a:r>
              <a:rPr lang="fr-FR" sz="2000" b="1" dirty="0"/>
              <a:t>s’attaquer aux causes profondes et aux nouveaux défis </a:t>
            </a:r>
            <a:r>
              <a:rPr lang="fr-FR" sz="2000" dirty="0"/>
              <a:t>liés à la lutte contre le travail des enfants, comme par exemple la mise en place d’un </a:t>
            </a:r>
            <a:r>
              <a:rPr lang="fr-FR" sz="2000" b="1" dirty="0"/>
              <a:t>système national de traçabilité du cacao </a:t>
            </a:r>
            <a:r>
              <a:rPr lang="fr-FR" sz="2000" dirty="0"/>
              <a:t>(Géolocalisation des parcelles, recensement des producteurs), et la mise en œuvre d’une </a:t>
            </a:r>
            <a:r>
              <a:rPr lang="fr-FR" sz="2000" b="1" dirty="0"/>
              <a:t>stratégie nationale de communication.</a:t>
            </a:r>
            <a:endParaRPr lang="fr-FR" sz="2000" b="1"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17" name="Tableau 16">
            <a:extLst>
              <a:ext uri="{FF2B5EF4-FFF2-40B4-BE49-F238E27FC236}">
                <a16:creationId xmlns:a16="http://schemas.microsoft.com/office/drawing/2014/main" id="{29F143E2-4BA8-4A61-8BA6-95E14301709D}"/>
              </a:ext>
            </a:extLst>
          </p:cNvPr>
          <p:cNvGraphicFramePr>
            <a:graphicFrameLocks noGrp="1"/>
          </p:cNvGraphicFramePr>
          <p:nvPr/>
        </p:nvGraphicFramePr>
        <p:xfrm>
          <a:off x="982663" y="1557338"/>
          <a:ext cx="10082212" cy="4505325"/>
        </p:xfrm>
        <a:graphic>
          <a:graphicData uri="http://schemas.openxmlformats.org/drawingml/2006/table">
            <a:tbl>
              <a:tblPr firstRow="1" firstCol="1" bandRow="1">
                <a:tableStyleId>{5940675A-B579-460E-94D1-54222C63F5DA}</a:tableStyleId>
              </a:tblPr>
              <a:tblGrid>
                <a:gridCol w="4821569">
                  <a:extLst>
                    <a:ext uri="{9D8B030D-6E8A-4147-A177-3AD203B41FA5}">
                      <a16:colId xmlns:a16="http://schemas.microsoft.com/office/drawing/2014/main" val="20000"/>
                    </a:ext>
                  </a:extLst>
                </a:gridCol>
                <a:gridCol w="1315160">
                  <a:extLst>
                    <a:ext uri="{9D8B030D-6E8A-4147-A177-3AD203B41FA5}">
                      <a16:colId xmlns:a16="http://schemas.microsoft.com/office/drawing/2014/main" val="20001"/>
                    </a:ext>
                  </a:extLst>
                </a:gridCol>
                <a:gridCol w="1315160">
                  <a:extLst>
                    <a:ext uri="{9D8B030D-6E8A-4147-A177-3AD203B41FA5}">
                      <a16:colId xmlns:a16="http://schemas.microsoft.com/office/drawing/2014/main" val="20002"/>
                    </a:ext>
                  </a:extLst>
                </a:gridCol>
                <a:gridCol w="1163649">
                  <a:extLst>
                    <a:ext uri="{9D8B030D-6E8A-4147-A177-3AD203B41FA5}">
                      <a16:colId xmlns:a16="http://schemas.microsoft.com/office/drawing/2014/main" val="20003"/>
                    </a:ext>
                  </a:extLst>
                </a:gridCol>
                <a:gridCol w="1466673">
                  <a:extLst>
                    <a:ext uri="{9D8B030D-6E8A-4147-A177-3AD203B41FA5}">
                      <a16:colId xmlns:a16="http://schemas.microsoft.com/office/drawing/2014/main" val="20004"/>
                    </a:ext>
                  </a:extLst>
                </a:gridCol>
              </a:tblGrid>
              <a:tr h="476561">
                <a:tc gridSpan="5">
                  <a:txBody>
                    <a:bodyPr/>
                    <a:lstStyle/>
                    <a:p>
                      <a:pPr algn="ctr">
                        <a:spcAft>
                          <a:spcPts val="0"/>
                        </a:spcAft>
                      </a:pPr>
                      <a:r>
                        <a:rPr lang="fr-FR" sz="1800" b="1" dirty="0">
                          <a:solidFill>
                            <a:schemeClr val="bg1"/>
                          </a:solidFill>
                          <a:effectLst/>
                        </a:rPr>
                        <a:t>TABLEAU RÉCAPITULATIF DU BUDGET PRÉVISIONNEL DU PAN 2019-2021</a:t>
                      </a:r>
                      <a:endParaRPr lang="fr-FR"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38357">
                <a:tc rowSpan="2">
                  <a:txBody>
                    <a:bodyPr/>
                    <a:lstStyle/>
                    <a:p>
                      <a:pPr algn="ctr">
                        <a:spcAft>
                          <a:spcPts val="0"/>
                        </a:spcAft>
                      </a:pPr>
                      <a:r>
                        <a:rPr lang="fr-FR" sz="1800" b="1" dirty="0">
                          <a:effectLst/>
                        </a:rPr>
                        <a:t>AXES STRATÉGIQUES </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gridSpan="3">
                  <a:txBody>
                    <a:bodyPr/>
                    <a:lstStyle/>
                    <a:p>
                      <a:pPr algn="ctr">
                        <a:spcAft>
                          <a:spcPts val="0"/>
                        </a:spcAft>
                      </a:pPr>
                      <a:r>
                        <a:rPr lang="fr-FR" sz="1800" b="1" dirty="0">
                          <a:effectLst/>
                        </a:rPr>
                        <a:t>ANNÉE</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hMerge="1">
                  <a:txBody>
                    <a:bodyPr/>
                    <a:lstStyle/>
                    <a:p>
                      <a:endParaRPr lang="fr-FR"/>
                    </a:p>
                  </a:txBody>
                  <a:tcPr/>
                </a:tc>
                <a:tc hMerge="1">
                  <a:txBody>
                    <a:bodyPr/>
                    <a:lstStyle/>
                    <a:p>
                      <a:endParaRPr lang="fr-FR"/>
                    </a:p>
                  </a:txBody>
                  <a:tcPr/>
                </a:tc>
                <a:tc rowSpan="2">
                  <a:txBody>
                    <a:bodyPr/>
                    <a:lstStyle/>
                    <a:p>
                      <a:pPr algn="ctr">
                        <a:spcAft>
                          <a:spcPts val="0"/>
                        </a:spcAft>
                      </a:pPr>
                      <a:r>
                        <a:rPr lang="fr-FR" sz="1800" dirty="0">
                          <a:effectLst/>
                        </a:rPr>
                        <a:t>Montants </a:t>
                      </a:r>
                      <a:br>
                        <a:rPr lang="fr-FR" sz="1800" dirty="0">
                          <a:effectLst/>
                        </a:rPr>
                      </a:br>
                      <a:r>
                        <a:rPr lang="fr-FR" sz="1800" dirty="0">
                          <a:effectLst/>
                        </a:rPr>
                        <a:t>(en millions de FCFA)</a:t>
                      </a:r>
                      <a:endPar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extLst>
                  <a:ext uri="{0D108BD9-81ED-4DB2-BD59-A6C34878D82A}">
                    <a16:rowId xmlns:a16="http://schemas.microsoft.com/office/drawing/2014/main" val="10001"/>
                  </a:ext>
                </a:extLst>
              </a:tr>
              <a:tr h="484625">
                <a:tc vMerge="1">
                  <a:txBody>
                    <a:bodyPr/>
                    <a:lstStyle/>
                    <a:p>
                      <a:endParaRPr lang="fr-FR"/>
                    </a:p>
                  </a:txBody>
                  <a:tcPr/>
                </a:tc>
                <a:tc>
                  <a:txBody>
                    <a:bodyPr/>
                    <a:lstStyle/>
                    <a:p>
                      <a:pPr algn="ctr">
                        <a:spcAft>
                          <a:spcPts val="0"/>
                        </a:spcAft>
                      </a:pPr>
                      <a:r>
                        <a:rPr lang="fr-FR" sz="1800" b="1" dirty="0">
                          <a:effectLst/>
                        </a:rPr>
                        <a:t>2019</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95000"/>
                      </a:schemeClr>
                    </a:solidFill>
                  </a:tcPr>
                </a:tc>
                <a:tc>
                  <a:txBody>
                    <a:bodyPr/>
                    <a:lstStyle/>
                    <a:p>
                      <a:pPr algn="ctr">
                        <a:spcAft>
                          <a:spcPts val="0"/>
                        </a:spcAft>
                      </a:pPr>
                      <a:r>
                        <a:rPr lang="fr-FR" sz="1800" b="1" dirty="0">
                          <a:effectLst/>
                        </a:rPr>
                        <a:t>2020</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95000"/>
                      </a:schemeClr>
                    </a:solidFill>
                  </a:tcPr>
                </a:tc>
                <a:tc>
                  <a:txBody>
                    <a:bodyPr/>
                    <a:lstStyle/>
                    <a:p>
                      <a:pPr algn="ctr">
                        <a:spcAft>
                          <a:spcPts val="0"/>
                        </a:spcAft>
                      </a:pPr>
                      <a:r>
                        <a:rPr lang="fr-FR" sz="1800" b="1" dirty="0">
                          <a:effectLst/>
                        </a:rPr>
                        <a:t>2021</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95000"/>
                      </a:schemeClr>
                    </a:solidFill>
                  </a:tcPr>
                </a:tc>
                <a:tc vMerge="1">
                  <a:txBody>
                    <a:bodyPr/>
                    <a:lstStyle/>
                    <a:p>
                      <a:endParaRPr lang="fr-FR"/>
                    </a:p>
                  </a:txBody>
                  <a:tcPr/>
                </a:tc>
                <a:extLst>
                  <a:ext uri="{0D108BD9-81ED-4DB2-BD59-A6C34878D82A}">
                    <a16:rowId xmlns:a16="http://schemas.microsoft.com/office/drawing/2014/main" val="10002"/>
                  </a:ext>
                </a:extLst>
              </a:tr>
              <a:tr h="822982">
                <a:tc>
                  <a:txBody>
                    <a:bodyPr/>
                    <a:lstStyle/>
                    <a:p>
                      <a:pPr>
                        <a:spcAft>
                          <a:spcPts val="0"/>
                        </a:spcAft>
                      </a:pPr>
                      <a:r>
                        <a:rPr lang="fr-FR" sz="1800" b="1" u="sng" dirty="0">
                          <a:effectLst/>
                        </a:rPr>
                        <a:t>AXE STRATÉGIQUE 1</a:t>
                      </a:r>
                      <a:r>
                        <a:rPr lang="fr-FR" sz="1800" b="1" dirty="0">
                          <a:effectLst/>
                        </a:rPr>
                        <a:t> : </a:t>
                      </a:r>
                      <a:r>
                        <a:rPr lang="fr-FR" sz="1800" b="0" dirty="0">
                          <a:effectLst/>
                        </a:rPr>
                        <a:t>A</a:t>
                      </a:r>
                      <a:r>
                        <a:rPr lang="fr-FR" sz="1800" dirty="0">
                          <a:effectLst/>
                        </a:rPr>
                        <a:t>ccès des enfants aux services sociaux de base et/ou a un travail décent</a:t>
                      </a:r>
                      <a:endParaRPr lang="fr-FR"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a:effectLst/>
                        </a:rPr>
                        <a:t>                13 445,44   </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a:effectLst/>
                        </a:rPr>
                        <a:t>                         16 412,89   </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a:effectLst/>
                        </a:rPr>
                        <a:t>                      19 339,40   </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a:t>
                      </a:r>
                      <a:r>
                        <a:rPr lang="fr-FR" sz="1800" b="1" dirty="0">
                          <a:effectLst/>
                        </a:rPr>
                        <a:t>49 197,73   </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extLst>
                  <a:ext uri="{0D108BD9-81ED-4DB2-BD59-A6C34878D82A}">
                    <a16:rowId xmlns:a16="http://schemas.microsoft.com/office/drawing/2014/main" val="10003"/>
                  </a:ext>
                </a:extLst>
              </a:tr>
              <a:tr h="1010307">
                <a:tc>
                  <a:txBody>
                    <a:bodyPr/>
                    <a:lstStyle/>
                    <a:p>
                      <a:pPr>
                        <a:spcAft>
                          <a:spcPts val="0"/>
                        </a:spcAft>
                      </a:pPr>
                      <a:r>
                        <a:rPr lang="fr-FR" sz="1800" b="1" u="sng" dirty="0">
                          <a:effectLst/>
                        </a:rPr>
                        <a:t>AXE STRATÉGIQUE 2</a:t>
                      </a:r>
                      <a:r>
                        <a:rPr lang="fr-FR" sz="1800" b="1" dirty="0">
                          <a:effectLst/>
                        </a:rPr>
                        <a:t>: </a:t>
                      </a:r>
                      <a:r>
                        <a:rPr lang="fr-FR" sz="1800" b="0" dirty="0">
                          <a:effectLst/>
                        </a:rPr>
                        <a:t>R</a:t>
                      </a:r>
                      <a:r>
                        <a:rPr lang="fr-FR" sz="1800" dirty="0">
                          <a:effectLst/>
                        </a:rPr>
                        <a:t>éduction de la vulnérabilité socio-économique des familles et des communautés</a:t>
                      </a:r>
                      <a:endParaRPr lang="fr-FR"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10 816,90   </a:t>
                      </a:r>
                      <a:endPar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a:effectLst/>
                        </a:rPr>
                        <a:t>                           5 983,71   </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a:effectLst/>
                        </a:rPr>
                        <a:t>                        5 971,23   </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a:t>
                      </a:r>
                      <a:r>
                        <a:rPr lang="fr-FR" sz="1800" b="1" dirty="0">
                          <a:effectLst/>
                        </a:rPr>
                        <a:t>22 771,84   </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extLst>
                  <a:ext uri="{0D108BD9-81ED-4DB2-BD59-A6C34878D82A}">
                    <a16:rowId xmlns:a16="http://schemas.microsoft.com/office/drawing/2014/main" val="10004"/>
                  </a:ext>
                </a:extLst>
              </a:tr>
              <a:tr h="914996">
                <a:tc>
                  <a:txBody>
                    <a:bodyPr/>
                    <a:lstStyle/>
                    <a:p>
                      <a:pPr>
                        <a:spcAft>
                          <a:spcPts val="0"/>
                        </a:spcAft>
                      </a:pPr>
                      <a:r>
                        <a:rPr lang="fr-FR" sz="1800" b="1" u="sng" dirty="0">
                          <a:effectLst/>
                        </a:rPr>
                        <a:t>AXE STRATÉGIQUE 3</a:t>
                      </a:r>
                      <a:r>
                        <a:rPr lang="fr-FR" sz="1800" b="1" dirty="0">
                          <a:effectLst/>
                        </a:rPr>
                        <a:t>: </a:t>
                      </a:r>
                      <a:r>
                        <a:rPr lang="fr-FR" sz="1800" b="0" dirty="0">
                          <a:effectLst/>
                        </a:rPr>
                        <a:t>C</a:t>
                      </a:r>
                      <a:r>
                        <a:rPr lang="fr-FR" sz="1800" dirty="0">
                          <a:effectLst/>
                        </a:rPr>
                        <a:t>adre institutionnel, juridique et programmatique de lutte contre le travail des enfants</a:t>
                      </a:r>
                      <a:endParaRPr lang="fr-FR"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1 395,50   </a:t>
                      </a:r>
                      <a:endPar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1</a:t>
                      </a:r>
                      <a:r>
                        <a:rPr lang="fr-FR" sz="1800" baseline="0" dirty="0">
                          <a:effectLst/>
                        </a:rPr>
                        <a:t> 395</a:t>
                      </a:r>
                      <a:r>
                        <a:rPr lang="fr-FR" sz="1800" dirty="0">
                          <a:effectLst/>
                        </a:rPr>
                        <a:t>,50   </a:t>
                      </a:r>
                      <a:endPar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1</a:t>
                      </a:r>
                      <a:r>
                        <a:rPr lang="fr-FR" sz="1800" baseline="0" dirty="0">
                          <a:effectLst/>
                        </a:rPr>
                        <a:t> 395</a:t>
                      </a:r>
                      <a:r>
                        <a:rPr lang="fr-FR" sz="1800" dirty="0">
                          <a:effectLst/>
                        </a:rPr>
                        <a:t>,50   </a:t>
                      </a:r>
                      <a:endPar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dirty="0">
                          <a:effectLst/>
                        </a:rPr>
                        <a:t>                         </a:t>
                      </a:r>
                      <a:r>
                        <a:rPr lang="fr-FR" sz="1800" b="1" dirty="0">
                          <a:effectLst/>
                        </a:rPr>
                        <a:t>4 186,50   </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extLst>
                  <a:ext uri="{0D108BD9-81ED-4DB2-BD59-A6C34878D82A}">
                    <a16:rowId xmlns:a16="http://schemas.microsoft.com/office/drawing/2014/main" val="10005"/>
                  </a:ext>
                </a:extLst>
              </a:tr>
              <a:tr h="457497">
                <a:tc>
                  <a:txBody>
                    <a:bodyPr/>
                    <a:lstStyle/>
                    <a:p>
                      <a:pPr>
                        <a:spcAft>
                          <a:spcPts val="0"/>
                        </a:spcAft>
                      </a:pPr>
                      <a:r>
                        <a:rPr lang="fr-FR" sz="1800" b="1" dirty="0">
                          <a:effectLst/>
                        </a:rPr>
                        <a:t>TOTAL GÉNÉRAL EN MILLIONS DE FCFA</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b="1" dirty="0">
                          <a:effectLst/>
                        </a:rPr>
                        <a:t>25 657,84</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b="1" dirty="0">
                          <a:effectLst/>
                        </a:rPr>
                        <a:t>23 792,10</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b="1" dirty="0">
                          <a:effectLst/>
                        </a:rPr>
                        <a:t>26 706,13</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tc>
                <a:tc>
                  <a:txBody>
                    <a:bodyPr/>
                    <a:lstStyle/>
                    <a:p>
                      <a:pPr algn="r">
                        <a:spcAft>
                          <a:spcPts val="0"/>
                        </a:spcAft>
                      </a:pPr>
                      <a:r>
                        <a:rPr lang="fr-FR" sz="1800" b="1" dirty="0">
                          <a:effectLst/>
                        </a:rPr>
                        <a:t>76 156,0</a:t>
                      </a:r>
                      <a:r>
                        <a:rPr lang="fr-FR" sz="1800" b="1" dirty="0">
                          <a:solidFill>
                            <a:schemeClr val="tx1"/>
                          </a:solidFill>
                          <a:effectLst/>
                          <a:latin typeface="Times New Roman" panose="02020603050405020304" pitchFamily="18" charset="0"/>
                          <a:cs typeface="Times New Roman" panose="02020603050405020304" pitchFamily="18" charset="0"/>
                        </a:rPr>
                        <a:t>7</a:t>
                      </a:r>
                      <a:endParaRPr lang="fr-F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5" marR="44455" marT="0" marB="0" anchor="ctr">
                    <a:solidFill>
                      <a:srgbClr val="FFFF00"/>
                    </a:solidFill>
                  </a:tcPr>
                </a:tc>
                <a:extLst>
                  <a:ext uri="{0D108BD9-81ED-4DB2-BD59-A6C34878D82A}">
                    <a16:rowId xmlns:a16="http://schemas.microsoft.com/office/drawing/2014/main" val="10006"/>
                  </a:ext>
                </a:extLst>
              </a:tr>
            </a:tbl>
          </a:graphicData>
        </a:graphic>
      </p:graphicFrame>
      <p:sp>
        <p:nvSpPr>
          <p:cNvPr id="18" name="Rectangle 11">
            <a:extLst>
              <a:ext uri="{FF2B5EF4-FFF2-40B4-BE49-F238E27FC236}">
                <a16:creationId xmlns:a16="http://schemas.microsoft.com/office/drawing/2014/main" id="{5398D9F6-9D3C-4A91-B4DC-08CF2190B643}"/>
              </a:ext>
            </a:extLst>
          </p:cNvPr>
          <p:cNvSpPr>
            <a:spLocks noChangeArrowheads="1"/>
          </p:cNvSpPr>
          <p:nvPr/>
        </p:nvSpPr>
        <p:spPr bwMode="auto">
          <a:xfrm>
            <a:off x="970796" y="620688"/>
            <a:ext cx="10094077" cy="769441"/>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2.3.2. Répartition du budget par axes stratégiques</a:t>
            </a:r>
          </a:p>
          <a:p>
            <a:pPr>
              <a:spcBef>
                <a:spcPct val="0"/>
              </a:spcBef>
              <a:buFont typeface="Arial" panose="020B0604020202020204" pitchFamily="34" charset="0"/>
              <a:buChar char="■"/>
              <a:defRPr/>
            </a:pPr>
            <a:endParaRPr lang="fr-FR" sz="2000" b="1" dirty="0"/>
          </a:p>
        </p:txBody>
      </p:sp>
      <p:sp>
        <p:nvSpPr>
          <p:cNvPr id="71727" name="Espace réservé du numéro de diapositive 1">
            <a:extLst>
              <a:ext uri="{FF2B5EF4-FFF2-40B4-BE49-F238E27FC236}">
                <a16:creationId xmlns:a16="http://schemas.microsoft.com/office/drawing/2014/main" id="{191B2A8A-32C4-49E9-A2C8-EDE537BBAD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2AAD622-5870-4D35-B37A-FA0DF2B016A2}" type="slidenum">
              <a:rPr lang="fr-FR" altLang="fr-FR" sz="1400" smtClean="0"/>
              <a:pPr>
                <a:spcBef>
                  <a:spcPct val="0"/>
                </a:spcBef>
                <a:buFontTx/>
                <a:buNone/>
              </a:pPr>
              <a:t>34</a:t>
            </a:fld>
            <a:endParaRPr lang="fr-FR" altLang="fr-FR"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3730" name="Espace réservé du numéro de diapositive 1">
            <a:extLst>
              <a:ext uri="{FF2B5EF4-FFF2-40B4-BE49-F238E27FC236}">
                <a16:creationId xmlns:a16="http://schemas.microsoft.com/office/drawing/2014/main" id="{AE025C2A-7B9E-4847-A086-30E472AD83B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BE5AA44-7232-4D1A-8C95-A519D53FE38B}" type="slidenum">
              <a:rPr lang="fr-FR" altLang="fr-FR" sz="1400" smtClean="0"/>
              <a:pPr>
                <a:spcBef>
                  <a:spcPct val="0"/>
                </a:spcBef>
                <a:buFontTx/>
                <a:buNone/>
              </a:pPr>
              <a:t>35</a:t>
            </a:fld>
            <a:endParaRPr lang="fr-FR" altLang="fr-FR" sz="1400"/>
          </a:p>
        </p:txBody>
      </p:sp>
      <p:graphicFrame>
        <p:nvGraphicFramePr>
          <p:cNvPr id="8" name="Tableau 7">
            <a:extLst>
              <a:ext uri="{FF2B5EF4-FFF2-40B4-BE49-F238E27FC236}">
                <a16:creationId xmlns:a16="http://schemas.microsoft.com/office/drawing/2014/main" id="{FD7C948E-6F5B-47EF-A801-A2162CDE67D2}"/>
              </a:ext>
            </a:extLst>
          </p:cNvPr>
          <p:cNvGraphicFramePr>
            <a:graphicFrameLocks noGrp="1"/>
          </p:cNvGraphicFramePr>
          <p:nvPr/>
        </p:nvGraphicFramePr>
        <p:xfrm>
          <a:off x="911225" y="1557338"/>
          <a:ext cx="10225088" cy="4411662"/>
        </p:xfrm>
        <a:graphic>
          <a:graphicData uri="http://schemas.openxmlformats.org/drawingml/2006/table">
            <a:tbl>
              <a:tblPr firstRow="1" firstCol="1" bandRow="1">
                <a:tableStyleId>{5940675A-B579-460E-94D1-54222C63F5DA}</a:tableStyleId>
              </a:tblPr>
              <a:tblGrid>
                <a:gridCol w="5328567">
                  <a:extLst>
                    <a:ext uri="{9D8B030D-6E8A-4147-A177-3AD203B41FA5}">
                      <a16:colId xmlns:a16="http://schemas.microsoft.com/office/drawing/2014/main" val="20000"/>
                    </a:ext>
                  </a:extLst>
                </a:gridCol>
                <a:gridCol w="4896521">
                  <a:extLst>
                    <a:ext uri="{9D8B030D-6E8A-4147-A177-3AD203B41FA5}">
                      <a16:colId xmlns:a16="http://schemas.microsoft.com/office/drawing/2014/main" val="20001"/>
                    </a:ext>
                  </a:extLst>
                </a:gridCol>
              </a:tblGrid>
              <a:tr h="383040">
                <a:tc gridSpan="2">
                  <a:txBody>
                    <a:bodyPr/>
                    <a:lstStyle/>
                    <a:p>
                      <a:pPr algn="ctr">
                        <a:spcAft>
                          <a:spcPts val="0"/>
                        </a:spcAft>
                      </a:pPr>
                      <a:r>
                        <a:rPr lang="fr-FR" sz="1800" dirty="0">
                          <a:solidFill>
                            <a:schemeClr val="bg1"/>
                          </a:solidFill>
                          <a:effectLst/>
                        </a:rPr>
                        <a:t>RÉPARTITION DU BUDGET PAR SOURCES DE FINANCEMENT</a:t>
                      </a:r>
                      <a:endParaRPr lang="fr-F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solidFill>
                      <a:srgbClr val="0070C0"/>
                    </a:solidFill>
                  </a:tcPr>
                </a:tc>
                <a:tc hMerge="1">
                  <a:txBody>
                    <a:bodyPr/>
                    <a:lstStyle/>
                    <a:p>
                      <a:endParaRPr lang="fr-FR"/>
                    </a:p>
                  </a:txBody>
                  <a:tcPr/>
                </a:tc>
                <a:extLst>
                  <a:ext uri="{0D108BD9-81ED-4DB2-BD59-A6C34878D82A}">
                    <a16:rowId xmlns:a16="http://schemas.microsoft.com/office/drawing/2014/main" val="10000"/>
                  </a:ext>
                </a:extLst>
              </a:tr>
              <a:tr h="274320">
                <a:tc gridSpan="2">
                  <a:txBody>
                    <a:bodyPr/>
                    <a:lstStyle/>
                    <a:p>
                      <a:endParaRPr lang="fr-FR" sz="1800" dirty="0">
                        <a:effectLst/>
                        <a:latin typeface="Calibri" panose="020F0502020204030204" pitchFamily="34" charset="0"/>
                        <a:cs typeface="Times New Roman" panose="02020603050405020304" pitchFamily="18" charset="0"/>
                      </a:endParaRPr>
                    </a:p>
                  </a:txBody>
                  <a:tcPr marL="44451" marR="44451" marT="0" marB="0" anchor="b"/>
                </a:tc>
                <a:tc hMerge="1">
                  <a:txBody>
                    <a:bodyPr/>
                    <a:lstStyle/>
                    <a:p>
                      <a:endParaRPr lang="fr-FR" sz="18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81055">
                <a:tc>
                  <a:txBody>
                    <a:bodyPr/>
                    <a:lstStyle/>
                    <a:p>
                      <a:pPr algn="ctr">
                        <a:spcAft>
                          <a:spcPts val="0"/>
                        </a:spcAft>
                      </a:pPr>
                      <a:r>
                        <a:rPr lang="fr-FR" sz="1800" b="1" dirty="0">
                          <a:effectLst/>
                        </a:rPr>
                        <a:t>GROUPE D'ACTEURS </a:t>
                      </a: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solidFill>
                      <a:schemeClr val="bg1">
                        <a:lumMod val="95000"/>
                      </a:schemeClr>
                    </a:solidFill>
                  </a:tcPr>
                </a:tc>
                <a:tc>
                  <a:txBody>
                    <a:bodyPr/>
                    <a:lstStyle/>
                    <a:p>
                      <a:pPr algn="ctr">
                        <a:spcAft>
                          <a:spcPts val="0"/>
                        </a:spcAft>
                      </a:pPr>
                      <a:r>
                        <a:rPr lang="fr-FR" sz="1800" b="1" dirty="0">
                          <a:effectLst/>
                        </a:rPr>
                        <a:t>CONTRIBUTION EN MILLIONS DE FCFA</a:t>
                      </a: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solidFill>
                      <a:schemeClr val="bg1">
                        <a:lumMod val="95000"/>
                      </a:schemeClr>
                    </a:solidFill>
                  </a:tcPr>
                </a:tc>
                <a:extLst>
                  <a:ext uri="{0D108BD9-81ED-4DB2-BD59-A6C34878D82A}">
                    <a16:rowId xmlns:a16="http://schemas.microsoft.com/office/drawing/2014/main" val="10002"/>
                  </a:ext>
                </a:extLst>
              </a:tr>
              <a:tr h="349301">
                <a:tc>
                  <a:txBody>
                    <a:bodyPr/>
                    <a:lstStyle/>
                    <a:p>
                      <a:pPr>
                        <a:spcAft>
                          <a:spcPts val="0"/>
                        </a:spcAft>
                      </a:pPr>
                      <a:r>
                        <a:rPr lang="fr-FR" sz="1800" dirty="0">
                          <a:effectLst/>
                        </a:rPr>
                        <a:t>Programmes sociaux du Gouvernement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a:effectLst/>
                        </a:rPr>
                        <a:t>25 120,00</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03"/>
                  </a:ext>
                </a:extLst>
              </a:tr>
              <a:tr h="476319">
                <a:tc>
                  <a:txBody>
                    <a:bodyPr/>
                    <a:lstStyle/>
                    <a:p>
                      <a:pPr>
                        <a:spcAft>
                          <a:spcPts val="0"/>
                        </a:spcAft>
                      </a:pPr>
                      <a:r>
                        <a:rPr lang="fr-FR" sz="1800" dirty="0">
                          <a:effectLst/>
                        </a:rPr>
                        <a:t>CNS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dirty="0">
                          <a:effectLst/>
                        </a:rPr>
                        <a:t>6 644,68</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04"/>
                  </a:ext>
                </a:extLst>
              </a:tr>
              <a:tr h="502119">
                <a:tc>
                  <a:txBody>
                    <a:bodyPr/>
                    <a:lstStyle/>
                    <a:p>
                      <a:pPr>
                        <a:spcAft>
                          <a:spcPts val="0"/>
                        </a:spcAft>
                      </a:pPr>
                      <a:r>
                        <a:rPr lang="fr-FR" sz="1800" dirty="0">
                          <a:effectLst/>
                        </a:rPr>
                        <a:t>CIM / Ministères Techniques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dirty="0">
                          <a:effectLst/>
                        </a:rPr>
                        <a:t>22 355,68</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05"/>
                  </a:ext>
                </a:extLst>
              </a:tr>
              <a:tr h="822959">
                <a:tc>
                  <a:txBody>
                    <a:bodyPr/>
                    <a:lstStyle/>
                    <a:p>
                      <a:pPr>
                        <a:spcAft>
                          <a:spcPts val="0"/>
                        </a:spcAft>
                      </a:pPr>
                      <a:r>
                        <a:rPr lang="fr-FR" sz="1800" dirty="0">
                          <a:effectLst/>
                        </a:rPr>
                        <a:t>Partenaires Techniques et Financiers (Agences du Système des Nations Unies, Coopération Bilatérale,</a:t>
                      </a:r>
                      <a:r>
                        <a:rPr lang="fr-FR" sz="1800" baseline="0" dirty="0">
                          <a:effectLst/>
                        </a:rPr>
                        <a:t> ONG Internationales</a:t>
                      </a: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dirty="0">
                          <a:effectLst/>
                        </a:rPr>
                        <a:t>9 868,70</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06"/>
                  </a:ext>
                </a:extLst>
              </a:tr>
              <a:tr h="287774">
                <a:tc>
                  <a:txBody>
                    <a:bodyPr/>
                    <a:lstStyle/>
                    <a:p>
                      <a:pPr>
                        <a:spcAft>
                          <a:spcPts val="0"/>
                        </a:spcAft>
                      </a:pPr>
                      <a:r>
                        <a:rPr lang="fr-FR" sz="1800" dirty="0">
                          <a:effectLst/>
                        </a:rPr>
                        <a:t>Industrie du Cacao et du Chocolat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dirty="0">
                          <a:effectLst/>
                        </a:rPr>
                        <a:t>5 068,21</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07"/>
                  </a:ext>
                </a:extLst>
              </a:tr>
              <a:tr h="325484">
                <a:tc>
                  <a:txBody>
                    <a:bodyPr/>
                    <a:lstStyle/>
                    <a:p>
                      <a:pPr>
                        <a:spcAft>
                          <a:spcPts val="0"/>
                        </a:spcAft>
                      </a:pPr>
                      <a:r>
                        <a:rPr lang="fr-FR" sz="1800" dirty="0">
                          <a:effectLst/>
                        </a:rPr>
                        <a:t>Le Conseil du Café-Cacao</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dirty="0">
                          <a:effectLst/>
                        </a:rPr>
                        <a:t>6 998,80</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08"/>
                  </a:ext>
                </a:extLst>
              </a:tr>
              <a:tr h="287774">
                <a:tc>
                  <a:txBody>
                    <a:bodyPr/>
                    <a:lstStyle/>
                    <a:p>
                      <a:pPr>
                        <a:spcAft>
                          <a:spcPts val="0"/>
                        </a:spcAft>
                      </a:pPr>
                      <a:r>
                        <a:rPr lang="fr-FR" sz="1800" dirty="0">
                          <a:effectLst/>
                        </a:rPr>
                        <a:t>ONG nationales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dirty="0">
                          <a:effectLst/>
                        </a:rPr>
                        <a:t>100,00</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b"/>
                </a:tc>
                <a:extLst>
                  <a:ext uri="{0D108BD9-81ED-4DB2-BD59-A6C34878D82A}">
                    <a16:rowId xmlns:a16="http://schemas.microsoft.com/office/drawing/2014/main" val="10009"/>
                  </a:ext>
                </a:extLst>
              </a:tr>
              <a:tr h="321515">
                <a:tc>
                  <a:txBody>
                    <a:bodyPr/>
                    <a:lstStyle/>
                    <a:p>
                      <a:pPr>
                        <a:spcAft>
                          <a:spcPts val="0"/>
                        </a:spcAft>
                      </a:pPr>
                      <a:r>
                        <a:rPr lang="fr-FR" sz="1800" b="1" dirty="0">
                          <a:effectLst/>
                        </a:rPr>
                        <a:t>TOTAL GÉNÉRAL</a:t>
                      </a: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tc>
                  <a:txBody>
                    <a:bodyPr/>
                    <a:lstStyle/>
                    <a:p>
                      <a:pPr algn="r">
                        <a:spcAft>
                          <a:spcPts val="0"/>
                        </a:spcAft>
                      </a:pPr>
                      <a:r>
                        <a:rPr lang="fr-FR" sz="1800" b="1" dirty="0">
                          <a:effectLst/>
                        </a:rPr>
                        <a:t>76 156,07</a:t>
                      </a: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1" marR="44451" marT="0" marB="0" anchor="ctr"/>
                </a:tc>
                <a:extLst>
                  <a:ext uri="{0D108BD9-81ED-4DB2-BD59-A6C34878D82A}">
                    <a16:rowId xmlns:a16="http://schemas.microsoft.com/office/drawing/2014/main" val="10010"/>
                  </a:ext>
                </a:extLst>
              </a:tr>
            </a:tbl>
          </a:graphicData>
        </a:graphic>
      </p:graphicFrame>
      <p:sp>
        <p:nvSpPr>
          <p:cNvPr id="9" name="Rectangle 11">
            <a:extLst>
              <a:ext uri="{FF2B5EF4-FFF2-40B4-BE49-F238E27FC236}">
                <a16:creationId xmlns:a16="http://schemas.microsoft.com/office/drawing/2014/main" id="{E6BAC4E9-B000-4D16-A693-4DBF7F1A5F53}"/>
              </a:ext>
            </a:extLst>
          </p:cNvPr>
          <p:cNvSpPr>
            <a:spLocks noChangeArrowheads="1"/>
          </p:cNvSpPr>
          <p:nvPr/>
        </p:nvSpPr>
        <p:spPr bwMode="auto">
          <a:xfrm>
            <a:off x="911424" y="620688"/>
            <a:ext cx="10225136" cy="677108"/>
          </a:xfrm>
          <a:prstGeom prst="rect">
            <a:avLst/>
          </a:prstGeom>
          <a:solidFill>
            <a:schemeClr val="accent1">
              <a:lumMod val="9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defRPr/>
            </a:pPr>
            <a:r>
              <a:rPr lang="fr-FR" sz="2400" b="1" dirty="0"/>
              <a:t>2.3.3. Répartition du budget par source de financement</a:t>
            </a:r>
            <a:endParaRPr lang="fr-FR" sz="2400" b="1" dirty="0">
              <a:solidFill>
                <a:srgbClr val="C00000"/>
              </a:solidFill>
            </a:endParaRPr>
          </a:p>
          <a:p>
            <a:pPr marL="0" indent="0">
              <a:spcBef>
                <a:spcPct val="0"/>
              </a:spcBef>
              <a:buClr>
                <a:srgbClr val="C00000"/>
              </a:buClr>
              <a:buFontTx/>
              <a:buNone/>
              <a:defRPr/>
            </a:pPr>
            <a:endParaRPr lang="fr-FR" sz="1400" b="1"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75778" name="Groupe 13">
            <a:extLst>
              <a:ext uri="{FF2B5EF4-FFF2-40B4-BE49-F238E27FC236}">
                <a16:creationId xmlns:a16="http://schemas.microsoft.com/office/drawing/2014/main" id="{9413A82E-B1C4-475C-B7A3-0A8937519EB6}"/>
              </a:ext>
            </a:extLst>
          </p:cNvPr>
          <p:cNvGrpSpPr>
            <a:grpSpLocks/>
          </p:cNvGrpSpPr>
          <p:nvPr/>
        </p:nvGrpSpPr>
        <p:grpSpPr bwMode="auto">
          <a:xfrm>
            <a:off x="1117600" y="725488"/>
            <a:ext cx="9658350" cy="831850"/>
            <a:chOff x="832591" y="1128612"/>
            <a:chExt cx="10374396" cy="831204"/>
          </a:xfrm>
        </p:grpSpPr>
        <p:sp>
          <p:nvSpPr>
            <p:cNvPr id="75792" name="Rectangle 31">
              <a:extLst>
                <a:ext uri="{FF2B5EF4-FFF2-40B4-BE49-F238E27FC236}">
                  <a16:creationId xmlns:a16="http://schemas.microsoft.com/office/drawing/2014/main" id="{9D1DD929-2CD8-4E67-B8D0-64C19EA3EA3C}"/>
                </a:ext>
              </a:extLst>
            </p:cNvPr>
            <p:cNvSpPr>
              <a:spLocks noChangeArrowheads="1"/>
            </p:cNvSpPr>
            <p:nvPr/>
          </p:nvSpPr>
          <p:spPr bwMode="auto">
            <a:xfrm>
              <a:off x="832591" y="1128612"/>
              <a:ext cx="8961910" cy="83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4800" b="1">
                  <a:solidFill>
                    <a:srgbClr val="002060"/>
                  </a:solidFill>
                  <a:latin typeface="Yu Gothic UI" panose="020B0500000000000000" pitchFamily="34" charset="-128"/>
                  <a:ea typeface="Yu Gothic UI" panose="020B0500000000000000" pitchFamily="34" charset="-128"/>
                  <a:cs typeface="Times New Roman" panose="02020603050405020304" pitchFamily="18" charset="0"/>
                </a:rPr>
                <a:t>Conclusion </a:t>
              </a:r>
              <a:endParaRPr lang="fr-FR" altLang="fr-FR" sz="4800">
                <a:solidFill>
                  <a:srgbClr val="002060"/>
                </a:solidFill>
                <a:latin typeface="Yu Gothic UI" panose="020B0500000000000000" pitchFamily="34" charset="-128"/>
                <a:ea typeface="Yu Gothic UI" panose="020B0500000000000000" pitchFamily="34" charset="-128"/>
                <a:cs typeface="Times New Roman" panose="02020603050405020304" pitchFamily="18" charset="0"/>
              </a:endParaRPr>
            </a:p>
          </p:txBody>
        </p:sp>
        <p:cxnSp>
          <p:nvCxnSpPr>
            <p:cNvPr id="14" name="Connecteur droit 13">
              <a:extLst>
                <a:ext uri="{FF2B5EF4-FFF2-40B4-BE49-F238E27FC236}">
                  <a16:creationId xmlns:a16="http://schemas.microsoft.com/office/drawing/2014/main" id="{50D2163F-DB41-453A-A41C-E262157D6706}"/>
                </a:ext>
              </a:extLst>
            </p:cNvPr>
            <p:cNvCxnSpPr/>
            <p:nvPr/>
          </p:nvCxnSpPr>
          <p:spPr>
            <a:xfrm>
              <a:off x="842822" y="1959816"/>
              <a:ext cx="10364165" cy="0"/>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1" name="ZoneTexte 1">
            <a:extLst>
              <a:ext uri="{FF2B5EF4-FFF2-40B4-BE49-F238E27FC236}">
                <a16:creationId xmlns:a16="http://schemas.microsoft.com/office/drawing/2014/main" id="{5CE2586B-E787-4727-B30D-F70445720DE8}"/>
              </a:ext>
            </a:extLst>
          </p:cNvPr>
          <p:cNvSpPr txBox="1">
            <a:spLocks noChangeArrowheads="1"/>
          </p:cNvSpPr>
          <p:nvPr/>
        </p:nvSpPr>
        <p:spPr bwMode="auto">
          <a:xfrm>
            <a:off x="1127448" y="1745864"/>
            <a:ext cx="9649072" cy="707886"/>
          </a:xfrm>
          <a:prstGeom prst="rect">
            <a:avLst/>
          </a:prstGeom>
          <a:solidFill>
            <a:schemeClr val="bg2">
              <a:lumMod val="20000"/>
              <a:lumOff val="80000"/>
            </a:schemeClr>
          </a:solidFill>
          <a:ln>
            <a:noFill/>
          </a:ln>
          <a:effectLst>
            <a:outerShdw blurRad="50800" dist="38100" dir="8100000" algn="tr" rotWithShape="0">
              <a:prstClr val="black">
                <a:alpha val="40000"/>
              </a:prstClr>
            </a:outerShdw>
          </a:effectLst>
          <a:scene3d>
            <a:camera prst="orthographicFront"/>
            <a:lightRig rig="threePt" dir="t"/>
          </a:scene3d>
          <a:sp3d>
            <a:bevelT w="165100" prst="coolSlant"/>
          </a:sp3d>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defRPr/>
            </a:pPr>
            <a:r>
              <a:rPr lang="fr-FR" altLang="fr-FR" sz="2000" dirty="0">
                <a:latin typeface="+mj-lt"/>
                <a:ea typeface="Arial Unicode MS" panose="020B0604020202020204" pitchFamily="34" charset="-128"/>
                <a:cs typeface="Arial Unicode MS" panose="020B0604020202020204" pitchFamily="34" charset="-128"/>
              </a:rPr>
              <a:t>L’agenda mondial fixé par la </a:t>
            </a:r>
            <a:r>
              <a:rPr lang="fr-FR" altLang="fr-FR" sz="2000" b="1" dirty="0">
                <a:latin typeface="+mj-lt"/>
                <a:ea typeface="Arial Unicode MS" panose="020B0604020202020204" pitchFamily="34" charset="-128"/>
                <a:cs typeface="Arial Unicode MS" panose="020B0604020202020204" pitchFamily="34" charset="-128"/>
              </a:rPr>
              <a:t>cible 8.7 des ODD </a:t>
            </a:r>
            <a:r>
              <a:rPr lang="fr-FR" altLang="fr-FR" sz="2000" dirty="0">
                <a:latin typeface="+mj-lt"/>
                <a:ea typeface="Arial Unicode MS" panose="020B0604020202020204" pitchFamily="34" charset="-128"/>
                <a:cs typeface="Arial Unicode MS" panose="020B0604020202020204" pitchFamily="34" charset="-128"/>
              </a:rPr>
              <a:t>appelle les Etats à </a:t>
            </a:r>
            <a:r>
              <a:rPr lang="fr-FR" altLang="fr-FR" sz="2000" b="1" dirty="0">
                <a:latin typeface="+mj-lt"/>
                <a:ea typeface="Arial Unicode MS" panose="020B0604020202020204" pitchFamily="34" charset="-128"/>
                <a:cs typeface="Arial Unicode MS" panose="020B0604020202020204" pitchFamily="34" charset="-128"/>
              </a:rPr>
              <a:t>accélérer le rythme de leur progrès</a:t>
            </a:r>
            <a:r>
              <a:rPr lang="fr-FR" altLang="fr-FR" sz="2000" dirty="0">
                <a:latin typeface="+mj-lt"/>
                <a:ea typeface="Arial Unicode MS" panose="020B0604020202020204" pitchFamily="34" charset="-128"/>
                <a:cs typeface="Arial Unicode MS" panose="020B0604020202020204" pitchFamily="34" charset="-128"/>
              </a:rPr>
              <a:t> pour l’éradication du travail des enfants d’ici à </a:t>
            </a:r>
            <a:r>
              <a:rPr lang="fr-FR" altLang="fr-FR" sz="2000" b="1" dirty="0">
                <a:latin typeface="+mj-lt"/>
                <a:ea typeface="Arial Unicode MS" panose="020B0604020202020204" pitchFamily="34" charset="-128"/>
                <a:cs typeface="Arial Unicode MS" panose="020B0604020202020204" pitchFamily="34" charset="-128"/>
              </a:rPr>
              <a:t>2025</a:t>
            </a:r>
            <a:r>
              <a:rPr lang="fr-FR" altLang="fr-FR" sz="2000" dirty="0">
                <a:latin typeface="+mj-lt"/>
                <a:ea typeface="Arial Unicode MS" panose="020B0604020202020204" pitchFamily="34" charset="-128"/>
                <a:cs typeface="Arial Unicode MS" panose="020B0604020202020204" pitchFamily="34" charset="-128"/>
              </a:rPr>
              <a:t>.</a:t>
            </a:r>
          </a:p>
        </p:txBody>
      </p:sp>
      <p:sp>
        <p:nvSpPr>
          <p:cNvPr id="12" name="ZoneTexte 1">
            <a:extLst>
              <a:ext uri="{FF2B5EF4-FFF2-40B4-BE49-F238E27FC236}">
                <a16:creationId xmlns:a16="http://schemas.microsoft.com/office/drawing/2014/main" id="{5AAA2D35-A3AD-4D9E-A8F0-90B11BCF2AF3}"/>
              </a:ext>
            </a:extLst>
          </p:cNvPr>
          <p:cNvSpPr txBox="1">
            <a:spLocks noChangeArrowheads="1"/>
          </p:cNvSpPr>
          <p:nvPr/>
        </p:nvSpPr>
        <p:spPr bwMode="auto">
          <a:xfrm>
            <a:off x="1127446" y="2642822"/>
            <a:ext cx="9649074" cy="1015663"/>
          </a:xfrm>
          <a:prstGeom prst="rect">
            <a:avLst/>
          </a:prstGeom>
          <a:solidFill>
            <a:schemeClr val="bg2">
              <a:lumMod val="20000"/>
              <a:lumOff val="80000"/>
            </a:schemeClr>
          </a:solidFill>
          <a:ln>
            <a:noFill/>
          </a:ln>
          <a:effectLst>
            <a:outerShdw blurRad="50800" dist="38100" dir="8100000" algn="tr" rotWithShape="0">
              <a:prstClr val="black">
                <a:alpha val="40000"/>
              </a:prstClr>
            </a:outerShdw>
          </a:effectLst>
          <a:scene3d>
            <a:camera prst="orthographicFront"/>
            <a:lightRig rig="threePt" dir="t"/>
          </a:scene3d>
          <a:sp3d>
            <a:bevelT w="165100" prst="coolSlant"/>
          </a:sp3d>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defRPr/>
            </a:pPr>
            <a:r>
              <a:rPr lang="fr-FR" altLang="fr-FR" sz="2000" dirty="0">
                <a:latin typeface="+mj-lt"/>
                <a:ea typeface="Arial Unicode MS" panose="020B0604020202020204" pitchFamily="34" charset="-128"/>
                <a:cs typeface="Arial Unicode MS" panose="020B0604020202020204" pitchFamily="34" charset="-128"/>
              </a:rPr>
              <a:t>A cette fin, la Côte d’Ivoire et ses partenaires entendent </a:t>
            </a:r>
            <a:r>
              <a:rPr lang="fr-FR" altLang="fr-FR" sz="2000" b="1" dirty="0">
                <a:latin typeface="+mj-lt"/>
                <a:ea typeface="Arial Unicode MS" panose="020B0604020202020204" pitchFamily="34" charset="-128"/>
                <a:cs typeface="Arial Unicode MS" panose="020B0604020202020204" pitchFamily="34" charset="-128"/>
              </a:rPr>
              <a:t>unir leurs forces</a:t>
            </a:r>
            <a:r>
              <a:rPr lang="fr-FR" altLang="fr-FR" sz="2000" dirty="0">
                <a:latin typeface="+mj-lt"/>
                <a:ea typeface="Arial Unicode MS" panose="020B0604020202020204" pitchFamily="34" charset="-128"/>
                <a:cs typeface="Arial Unicode MS" panose="020B0604020202020204" pitchFamily="34" charset="-128"/>
              </a:rPr>
              <a:t>, </a:t>
            </a:r>
            <a:r>
              <a:rPr lang="fr-FR" altLang="fr-FR" sz="2000" b="1" dirty="0">
                <a:latin typeface="+mj-lt"/>
                <a:ea typeface="Arial Unicode MS" panose="020B0604020202020204" pitchFamily="34" charset="-128"/>
                <a:cs typeface="Arial Unicode MS" panose="020B0604020202020204" pitchFamily="34" charset="-128"/>
              </a:rPr>
              <a:t>harmoniser leurs stratégies</a:t>
            </a:r>
            <a:r>
              <a:rPr lang="fr-FR" altLang="fr-FR" sz="2000" dirty="0">
                <a:latin typeface="+mj-lt"/>
                <a:ea typeface="Arial Unicode MS" panose="020B0604020202020204" pitchFamily="34" charset="-128"/>
                <a:cs typeface="Arial Unicode MS" panose="020B0604020202020204" pitchFamily="34" charset="-128"/>
              </a:rPr>
              <a:t> et assurer une </a:t>
            </a:r>
            <a:r>
              <a:rPr lang="fr-FR" altLang="fr-FR" sz="2000" b="1" dirty="0">
                <a:latin typeface="+mj-lt"/>
                <a:ea typeface="Arial Unicode MS" panose="020B0604020202020204" pitchFamily="34" charset="-128"/>
                <a:cs typeface="Arial Unicode MS" panose="020B0604020202020204" pitchFamily="34" charset="-128"/>
              </a:rPr>
              <a:t>gestion plus rationnelle et cohérente de leurs ressources </a:t>
            </a:r>
            <a:r>
              <a:rPr lang="fr-FR" altLang="fr-FR" sz="2000" dirty="0">
                <a:latin typeface="+mj-lt"/>
                <a:ea typeface="Arial Unicode MS" panose="020B0604020202020204" pitchFamily="34" charset="-128"/>
                <a:cs typeface="Arial Unicode MS" panose="020B0604020202020204" pitchFamily="34" charset="-128"/>
              </a:rPr>
              <a:t>pour des résultats plus efficaces. </a:t>
            </a:r>
          </a:p>
        </p:txBody>
      </p:sp>
      <p:sp>
        <p:nvSpPr>
          <p:cNvPr id="13" name="Rectangle 11">
            <a:extLst>
              <a:ext uri="{FF2B5EF4-FFF2-40B4-BE49-F238E27FC236}">
                <a16:creationId xmlns:a16="http://schemas.microsoft.com/office/drawing/2014/main" id="{E6012086-9E21-4447-A702-1279A316EB21}"/>
              </a:ext>
            </a:extLst>
          </p:cNvPr>
          <p:cNvSpPr>
            <a:spLocks noChangeArrowheads="1"/>
          </p:cNvSpPr>
          <p:nvPr/>
        </p:nvSpPr>
        <p:spPr bwMode="auto">
          <a:xfrm>
            <a:off x="1127447" y="3806041"/>
            <a:ext cx="9649074" cy="1015663"/>
          </a:xfrm>
          <a:prstGeom prst="rect">
            <a:avLst/>
          </a:prstGeom>
          <a:solidFill>
            <a:schemeClr val="bg2">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A ce titre, le Plan d’Action National 2019-2021 représente l’</a:t>
            </a:r>
            <a:r>
              <a:rPr lang="fr-FR" sz="2000" b="1" dirty="0"/>
              <a:t>instrument fédérateur </a:t>
            </a:r>
            <a:r>
              <a:rPr lang="fr-FR" sz="2000" dirty="0"/>
              <a:t>des initiatives publiques et privées en matière de lutte contre le travail des enfants.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6" name="Rectangle 11">
            <a:extLst>
              <a:ext uri="{FF2B5EF4-FFF2-40B4-BE49-F238E27FC236}">
                <a16:creationId xmlns:a16="http://schemas.microsoft.com/office/drawing/2014/main" id="{0D61C2F5-6FEB-49F0-BD3F-E56A3242973C}"/>
              </a:ext>
            </a:extLst>
          </p:cNvPr>
          <p:cNvSpPr>
            <a:spLocks noChangeArrowheads="1"/>
          </p:cNvSpPr>
          <p:nvPr/>
        </p:nvSpPr>
        <p:spPr bwMode="auto">
          <a:xfrm>
            <a:off x="1118284" y="4941168"/>
            <a:ext cx="9658236" cy="1015663"/>
          </a:xfrm>
          <a:prstGeom prst="rect">
            <a:avLst/>
          </a:prstGeom>
          <a:solidFill>
            <a:schemeClr val="bg2">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Il est le cadre intégré de réalisation de l’</a:t>
            </a:r>
            <a:r>
              <a:rPr lang="fr-FR" sz="2000" b="1" dirty="0"/>
              <a:t>engagement collectif </a:t>
            </a:r>
            <a:r>
              <a:rPr lang="fr-FR" sz="2000" dirty="0"/>
              <a:t>et de la </a:t>
            </a:r>
            <a:r>
              <a:rPr lang="fr-FR" sz="2000" b="1" dirty="0"/>
              <a:t>volonté commune de toutes les parties prenantes </a:t>
            </a:r>
            <a:r>
              <a:rPr lang="fr-FR" sz="2000" dirty="0"/>
              <a:t>de faire de l’élimination du travail des enfants, une réalité dans notre pays.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75791" name="Espace réservé du numéro de diapositive 1">
            <a:extLst>
              <a:ext uri="{FF2B5EF4-FFF2-40B4-BE49-F238E27FC236}">
                <a16:creationId xmlns:a16="http://schemas.microsoft.com/office/drawing/2014/main" id="{393C1EBD-34EF-42E8-A6F0-D45C39C219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B4FA3C-71E9-4FDF-8D98-0140BEB1B0D5}" type="slidenum">
              <a:rPr lang="fr-FR" altLang="fr-FR" sz="1400" smtClean="0"/>
              <a:pPr>
                <a:spcBef>
                  <a:spcPct val="0"/>
                </a:spcBef>
                <a:buFontTx/>
                <a:buNone/>
              </a:pPr>
              <a:t>36</a:t>
            </a:fld>
            <a:endParaRPr lang="fr-FR" altLang="fr-FR"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77826" name="Image 3">
            <a:extLst>
              <a:ext uri="{FF2B5EF4-FFF2-40B4-BE49-F238E27FC236}">
                <a16:creationId xmlns:a16="http://schemas.microsoft.com/office/drawing/2014/main" id="{313A15CB-03BF-4C31-B40A-B3E08425DAE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8" t="3767" r="5984"/>
          <a:stretch>
            <a:fillRect/>
          </a:stretch>
        </p:blipFill>
        <p:spPr bwMode="auto">
          <a:xfrm rot="1592406">
            <a:off x="2874963" y="1735138"/>
            <a:ext cx="5357812"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ZoneTexte 1">
            <a:extLst>
              <a:ext uri="{FF2B5EF4-FFF2-40B4-BE49-F238E27FC236}">
                <a16:creationId xmlns:a16="http://schemas.microsoft.com/office/drawing/2014/main" id="{7BBFD2E1-3420-466E-AFA3-E425D0F395C8}"/>
              </a:ext>
            </a:extLst>
          </p:cNvPr>
          <p:cNvSpPr txBox="1">
            <a:spLocks noChangeArrowheads="1"/>
          </p:cNvSpPr>
          <p:nvPr/>
        </p:nvSpPr>
        <p:spPr bwMode="auto">
          <a:xfrm>
            <a:off x="6383338" y="2924175"/>
            <a:ext cx="4249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4800">
                <a:latin typeface="Brush Script MT" panose="03060802040406070304" pitchFamily="66" charset="0"/>
              </a:rPr>
              <a:t>pour votre aimable attention !</a:t>
            </a:r>
          </a:p>
        </p:txBody>
      </p:sp>
      <p:sp>
        <p:nvSpPr>
          <p:cNvPr id="77828" name="Espace réservé du numéro de diapositive 1">
            <a:extLst>
              <a:ext uri="{FF2B5EF4-FFF2-40B4-BE49-F238E27FC236}">
                <a16:creationId xmlns:a16="http://schemas.microsoft.com/office/drawing/2014/main" id="{362869FC-BD37-49F0-A6AA-F77FDEC3B44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2DB50A9-F2AB-4824-B3BE-802F0B4DCDDB}" type="slidenum">
              <a:rPr lang="fr-FR" altLang="fr-FR" sz="1400" smtClean="0"/>
              <a:pPr>
                <a:spcBef>
                  <a:spcPct val="0"/>
                </a:spcBef>
                <a:buFontTx/>
                <a:buNone/>
              </a:pPr>
              <a:t>37</a:t>
            </a:fld>
            <a:endParaRPr lang="fr-FR" altLang="fr-F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42" name="Espace réservé du numéro de diapositive 1">
            <a:extLst>
              <a:ext uri="{FF2B5EF4-FFF2-40B4-BE49-F238E27FC236}">
                <a16:creationId xmlns:a16="http://schemas.microsoft.com/office/drawing/2014/main" id="{E52ECB6F-9C6B-4B61-AE2A-4E725BA9A5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0D9F20-FC10-4862-8565-42499C388333}" type="slidenum">
              <a:rPr lang="fr-FR" altLang="fr-FR" sz="1400" smtClean="0"/>
              <a:pPr>
                <a:spcBef>
                  <a:spcPct val="0"/>
                </a:spcBef>
                <a:buFontTx/>
                <a:buNone/>
              </a:pPr>
              <a:t>4</a:t>
            </a:fld>
            <a:endParaRPr lang="fr-FR" altLang="fr-FR" sz="1400"/>
          </a:p>
        </p:txBody>
      </p:sp>
      <p:pic>
        <p:nvPicPr>
          <p:cNvPr id="10243" name="Image 3">
            <a:extLst>
              <a:ext uri="{FF2B5EF4-FFF2-40B4-BE49-F238E27FC236}">
                <a16:creationId xmlns:a16="http://schemas.microsoft.com/office/drawing/2014/main" id="{49607838-0F70-453A-8153-D90A55A5BA3A}"/>
              </a:ext>
            </a:extLst>
          </p:cNvPr>
          <p:cNvPicPr>
            <a:picLocks noChangeAspect="1"/>
          </p:cNvPicPr>
          <p:nvPr/>
        </p:nvPicPr>
        <p:blipFill>
          <a:blip r:embed="rId3">
            <a:extLst>
              <a:ext uri="{28A0092B-C50C-407E-A947-70E740481C1C}">
                <a14:useLocalDpi xmlns:a14="http://schemas.microsoft.com/office/drawing/2010/main" val="0"/>
              </a:ext>
            </a:extLst>
          </a:blip>
          <a:srcRect l="10608" t="9370" r="10979" b="15656"/>
          <a:stretch>
            <a:fillRect/>
          </a:stretch>
        </p:blipFill>
        <p:spPr bwMode="auto">
          <a:xfrm>
            <a:off x="6672263" y="1898650"/>
            <a:ext cx="4537075" cy="3475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0" name="Rectangle 1">
            <a:extLst>
              <a:ext uri="{FF2B5EF4-FFF2-40B4-BE49-F238E27FC236}">
                <a16:creationId xmlns:a16="http://schemas.microsoft.com/office/drawing/2014/main" id="{5A049259-0FD0-4680-AA8E-CFB11FC868FB}"/>
              </a:ext>
            </a:extLst>
          </p:cNvPr>
          <p:cNvSpPr>
            <a:spLocks noChangeArrowheads="1"/>
          </p:cNvSpPr>
          <p:nvPr/>
        </p:nvSpPr>
        <p:spPr bwMode="auto">
          <a:xfrm>
            <a:off x="839416" y="704890"/>
            <a:ext cx="10369152" cy="707886"/>
          </a:xfrm>
          <a:prstGeom prst="rect">
            <a:avLst/>
          </a:prstGeom>
          <a:solidFill>
            <a:schemeClr val="accent5"/>
          </a:solidFill>
          <a:ln w="9525">
            <a:noFill/>
            <a:miter lim="800000"/>
            <a:headEnd/>
            <a:tailEnd/>
          </a:ln>
          <a:scene3d>
            <a:camera prst="orthographicFront"/>
            <a:lightRig rig="threePt" dir="t"/>
          </a:scene3d>
          <a:sp3d>
            <a:bevelT/>
          </a:sp3d>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buFont typeface="Wingdings" panose="05000000000000000000" pitchFamily="2" charset="2"/>
              <a:buChar char="q"/>
              <a:defRPr/>
            </a:pPr>
            <a:r>
              <a:rPr lang="fr-FR" altLang="fr-FR" sz="2000" dirty="0"/>
              <a:t>En terme de prévalence du travail des enfants par continent, selon les estimations </a:t>
            </a:r>
            <a:br>
              <a:rPr lang="fr-FR" altLang="fr-FR" sz="2000" dirty="0"/>
            </a:br>
            <a:r>
              <a:rPr lang="fr-FR" altLang="fr-FR" sz="2000" dirty="0"/>
              <a:t>2016 de l’OIT:</a:t>
            </a:r>
          </a:p>
        </p:txBody>
      </p:sp>
      <p:sp>
        <p:nvSpPr>
          <p:cNvPr id="11" name="Rectangle 11">
            <a:extLst>
              <a:ext uri="{FF2B5EF4-FFF2-40B4-BE49-F238E27FC236}">
                <a16:creationId xmlns:a16="http://schemas.microsoft.com/office/drawing/2014/main" id="{7FEA98A1-4275-42E5-AD56-9BF30C4751A2}"/>
              </a:ext>
            </a:extLst>
          </p:cNvPr>
          <p:cNvSpPr>
            <a:spLocks noChangeArrowheads="1"/>
          </p:cNvSpPr>
          <p:nvPr/>
        </p:nvSpPr>
        <p:spPr bwMode="auto">
          <a:xfrm>
            <a:off x="903587" y="5373216"/>
            <a:ext cx="5624461" cy="70788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Ce qui fait de l’Afrique le Continent le plus touché par ce fléau. </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6" name="Rectangle 11">
            <a:extLst>
              <a:ext uri="{FF2B5EF4-FFF2-40B4-BE49-F238E27FC236}">
                <a16:creationId xmlns:a16="http://schemas.microsoft.com/office/drawing/2014/main" id="{DD7C7BE7-32BF-48A5-9D01-113953E68C8F}"/>
              </a:ext>
            </a:extLst>
          </p:cNvPr>
          <p:cNvSpPr>
            <a:spLocks noChangeArrowheads="1"/>
          </p:cNvSpPr>
          <p:nvPr/>
        </p:nvSpPr>
        <p:spPr bwMode="auto">
          <a:xfrm>
            <a:off x="839416" y="1421671"/>
            <a:ext cx="5688632" cy="783193"/>
          </a:xfrm>
          <a:prstGeom prst="roundRect">
            <a:avLst/>
          </a:prstGeom>
          <a:solidFill>
            <a:schemeClr val="accent6">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t>Afrique </a:t>
            </a:r>
            <a:r>
              <a:rPr lang="fr-FR" sz="2000" dirty="0"/>
              <a:t>enregistre un taux de prévalence de </a:t>
            </a:r>
            <a:r>
              <a:rPr lang="fr-FR" sz="2000" b="1" dirty="0"/>
              <a:t>19,6%</a:t>
            </a:r>
            <a:r>
              <a:rPr lang="fr-FR" sz="2000" dirty="0"/>
              <a:t>, soit environ </a:t>
            </a:r>
            <a:r>
              <a:rPr lang="fr-FR" sz="2000" b="1" dirty="0"/>
              <a:t>72 millions </a:t>
            </a:r>
            <a:r>
              <a:rPr lang="fr-FR" sz="2000" dirty="0"/>
              <a:t>d’enfants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7" name="Rectangle 11">
            <a:extLst>
              <a:ext uri="{FF2B5EF4-FFF2-40B4-BE49-F238E27FC236}">
                <a16:creationId xmlns:a16="http://schemas.microsoft.com/office/drawing/2014/main" id="{1360AA6F-8312-4900-9D29-9C444BFD3168}"/>
              </a:ext>
            </a:extLst>
          </p:cNvPr>
          <p:cNvSpPr>
            <a:spLocks noChangeArrowheads="1"/>
          </p:cNvSpPr>
          <p:nvPr/>
        </p:nvSpPr>
        <p:spPr bwMode="auto">
          <a:xfrm>
            <a:off x="839416" y="2996952"/>
            <a:ext cx="5688632" cy="783193"/>
          </a:xfrm>
          <a:prstGeom prst="roundRect">
            <a:avLst/>
          </a:prstGeom>
          <a:solidFill>
            <a:schemeClr val="accent6">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t>Amériques, 5,3%, </a:t>
            </a:r>
            <a:r>
              <a:rPr lang="fr-FR" sz="2000" dirty="0"/>
              <a:t>soit environ </a:t>
            </a:r>
            <a:br>
              <a:rPr lang="fr-FR" sz="2000" dirty="0"/>
            </a:br>
            <a:r>
              <a:rPr lang="fr-FR" sz="2000" b="1" dirty="0"/>
              <a:t>10,7 millions </a:t>
            </a:r>
            <a:r>
              <a:rPr lang="fr-FR" sz="2000" dirty="0"/>
              <a:t>d’enfants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8" name="Rectangle 11">
            <a:extLst>
              <a:ext uri="{FF2B5EF4-FFF2-40B4-BE49-F238E27FC236}">
                <a16:creationId xmlns:a16="http://schemas.microsoft.com/office/drawing/2014/main" id="{9E2DE611-D18D-47D4-911F-AC96EB29F37C}"/>
              </a:ext>
            </a:extLst>
          </p:cNvPr>
          <p:cNvSpPr>
            <a:spLocks noChangeArrowheads="1"/>
          </p:cNvSpPr>
          <p:nvPr/>
        </p:nvSpPr>
        <p:spPr bwMode="auto">
          <a:xfrm>
            <a:off x="831578" y="2204864"/>
            <a:ext cx="5696470" cy="783193"/>
          </a:xfrm>
          <a:prstGeom prst="roundRect">
            <a:avLst/>
          </a:prstGeom>
          <a:solidFill>
            <a:schemeClr val="accent6">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t>Asie et le Pacifique, 7,4%, </a:t>
            </a:r>
            <a:r>
              <a:rPr lang="fr-FR" sz="2000" dirty="0"/>
              <a:t>soit environ </a:t>
            </a:r>
            <a:br>
              <a:rPr lang="fr-FR" sz="2000" dirty="0"/>
            </a:br>
            <a:r>
              <a:rPr lang="fr-FR" sz="2000" b="1" dirty="0"/>
              <a:t>62 millions</a:t>
            </a:r>
            <a:r>
              <a:rPr lang="fr-FR" sz="2000" dirty="0"/>
              <a:t> d’enfants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9" name="Rectangle 11">
            <a:extLst>
              <a:ext uri="{FF2B5EF4-FFF2-40B4-BE49-F238E27FC236}">
                <a16:creationId xmlns:a16="http://schemas.microsoft.com/office/drawing/2014/main" id="{8EF7756B-F65B-4155-B32D-DF561FE3604C}"/>
              </a:ext>
            </a:extLst>
          </p:cNvPr>
          <p:cNvSpPr>
            <a:spLocks noChangeArrowheads="1"/>
          </p:cNvSpPr>
          <p:nvPr/>
        </p:nvSpPr>
        <p:spPr bwMode="auto">
          <a:xfrm>
            <a:off x="822725" y="3789040"/>
            <a:ext cx="5705323" cy="783193"/>
          </a:xfrm>
          <a:prstGeom prst="roundRect">
            <a:avLst/>
          </a:prstGeom>
          <a:solidFill>
            <a:schemeClr val="accent6">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t>Europe, 4,1%, </a:t>
            </a:r>
            <a:r>
              <a:rPr lang="fr-FR" sz="2000" dirty="0"/>
              <a:t>soit environ </a:t>
            </a:r>
            <a:r>
              <a:rPr lang="fr-FR" sz="2000" b="1" dirty="0"/>
              <a:t>5,5 millions </a:t>
            </a:r>
            <a:r>
              <a:rPr lang="fr-FR" sz="2000" dirty="0"/>
              <a:t>d’enfants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0" name="Rectangle 11">
            <a:extLst>
              <a:ext uri="{FF2B5EF4-FFF2-40B4-BE49-F238E27FC236}">
                <a16:creationId xmlns:a16="http://schemas.microsoft.com/office/drawing/2014/main" id="{3E658DEB-F7CC-48A9-A2A9-6D8C62AE7B12}"/>
              </a:ext>
            </a:extLst>
          </p:cNvPr>
          <p:cNvSpPr>
            <a:spLocks noChangeArrowheads="1"/>
          </p:cNvSpPr>
          <p:nvPr/>
        </p:nvSpPr>
        <p:spPr bwMode="auto">
          <a:xfrm>
            <a:off x="846475" y="4581128"/>
            <a:ext cx="5681573" cy="783193"/>
          </a:xfrm>
          <a:prstGeom prst="roundRect">
            <a:avLst/>
          </a:prstGeom>
          <a:solidFill>
            <a:schemeClr val="accent6">
              <a:lumMod val="20000"/>
              <a:lumOff val="80000"/>
            </a:schemeClr>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t>Etats Arabes, 2,9%, </a:t>
            </a:r>
            <a:r>
              <a:rPr lang="fr-FR" sz="2000" dirty="0"/>
              <a:t>soit environ </a:t>
            </a:r>
            <a:br>
              <a:rPr lang="fr-FR" sz="2000" dirty="0"/>
            </a:br>
            <a:r>
              <a:rPr lang="fr-FR" sz="2000" b="1" dirty="0"/>
              <a:t>1,1 million</a:t>
            </a:r>
            <a:r>
              <a:rPr lang="fr-FR" sz="2000" dirty="0"/>
              <a:t> d’enfants</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74D3F6-B1BE-489B-85BA-720A3235ED03}"/>
              </a:ext>
            </a:extLst>
          </p:cNvPr>
          <p:cNvSpPr>
            <a:spLocks noChangeArrowheads="1"/>
          </p:cNvSpPr>
          <p:nvPr/>
        </p:nvSpPr>
        <p:spPr bwMode="auto">
          <a:xfrm>
            <a:off x="839416" y="548680"/>
            <a:ext cx="5855272" cy="1938992"/>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En</a:t>
            </a:r>
            <a:r>
              <a:rPr lang="fr-FR" sz="2000" b="1" dirty="0"/>
              <a:t> Côte d’Ivoire</a:t>
            </a:r>
            <a:r>
              <a:rPr lang="fr-FR" sz="2000" dirty="0"/>
              <a:t>, l’enquête nationale  sur la situation de l’emploi et du travail des enfants de 2013, révèle qu’environ </a:t>
            </a:r>
            <a:r>
              <a:rPr lang="fr-FR" sz="2000" b="1" dirty="0"/>
              <a:t>1,4 millions d’enfants </a:t>
            </a:r>
            <a:r>
              <a:rPr lang="fr-FR" sz="2000" dirty="0"/>
              <a:t>sont concernés par le travail des enfants </a:t>
            </a:r>
            <a:r>
              <a:rPr lang="fr-FR" sz="2000" b="1" dirty="0"/>
              <a:t>dans tous les secteurs d’activités </a:t>
            </a:r>
            <a:r>
              <a:rPr lang="fr-FR" sz="2000" dirty="0"/>
              <a:t>économiques. Parmi ces enfants,</a:t>
            </a:r>
          </a:p>
        </p:txBody>
      </p:sp>
      <p:sp>
        <p:nvSpPr>
          <p:cNvPr id="12293" name="Espace réservé du numéro de diapositive 1">
            <a:extLst>
              <a:ext uri="{FF2B5EF4-FFF2-40B4-BE49-F238E27FC236}">
                <a16:creationId xmlns:a16="http://schemas.microsoft.com/office/drawing/2014/main" id="{B258CDEA-756F-446E-B81D-CA89302F44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86790D4-91B7-4693-8883-DAEEB8B8FCFC}" type="slidenum">
              <a:rPr lang="fr-FR" altLang="fr-FR" sz="1400" smtClean="0"/>
              <a:pPr>
                <a:spcBef>
                  <a:spcPct val="0"/>
                </a:spcBef>
                <a:buFontTx/>
                <a:buNone/>
              </a:pPr>
              <a:t>5</a:t>
            </a:fld>
            <a:endParaRPr lang="fr-FR" altLang="fr-FR" sz="1400"/>
          </a:p>
        </p:txBody>
      </p:sp>
      <p:grpSp>
        <p:nvGrpSpPr>
          <p:cNvPr id="12294" name="Groupe 1">
            <a:extLst>
              <a:ext uri="{FF2B5EF4-FFF2-40B4-BE49-F238E27FC236}">
                <a16:creationId xmlns:a16="http://schemas.microsoft.com/office/drawing/2014/main" id="{BEB48067-8F29-4562-8649-F93233C04AF7}"/>
              </a:ext>
            </a:extLst>
          </p:cNvPr>
          <p:cNvGrpSpPr>
            <a:grpSpLocks/>
          </p:cNvGrpSpPr>
          <p:nvPr/>
        </p:nvGrpSpPr>
        <p:grpSpPr bwMode="auto">
          <a:xfrm>
            <a:off x="6816725" y="1125538"/>
            <a:ext cx="4895850" cy="4262437"/>
            <a:chOff x="6383338" y="1126207"/>
            <a:chExt cx="5329237" cy="4717564"/>
          </a:xfrm>
        </p:grpSpPr>
        <p:sp>
          <p:nvSpPr>
            <p:cNvPr id="12307" name="Rectangle 2">
              <a:extLst>
                <a:ext uri="{FF2B5EF4-FFF2-40B4-BE49-F238E27FC236}">
                  <a16:creationId xmlns:a16="http://schemas.microsoft.com/office/drawing/2014/main" id="{5621C4B2-6F33-4A9C-A2B6-DE0C78539921}"/>
                </a:ext>
              </a:extLst>
            </p:cNvPr>
            <p:cNvSpPr>
              <a:spLocks noChangeArrowheads="1"/>
            </p:cNvSpPr>
            <p:nvPr/>
          </p:nvSpPr>
          <p:spPr bwMode="auto">
            <a:xfrm>
              <a:off x="6736818" y="5588254"/>
              <a:ext cx="4897438" cy="2555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900" b="1"/>
                <a:t>Marie Poinsot</a:t>
              </a:r>
              <a:r>
                <a:rPr lang="fr-FR" altLang="fr-FR" sz="900"/>
                <a:t>, « Odyssées africaines », </a:t>
              </a:r>
              <a:r>
                <a:rPr lang="fr-FR" altLang="fr-FR" sz="900" i="1"/>
                <a:t>Hommes &amp; migrations</a:t>
              </a:r>
              <a:r>
                <a:rPr lang="fr-FR" altLang="fr-FR" sz="900"/>
                <a:t>, 1286-1287 | 2010</a:t>
              </a:r>
            </a:p>
          </p:txBody>
        </p:sp>
        <p:pic>
          <p:nvPicPr>
            <p:cNvPr id="12308" name="Image 6" descr="https://journals.openedition.org/hommesmigrations/docannexe/image/1724/img-1.jpg">
              <a:extLst>
                <a:ext uri="{FF2B5EF4-FFF2-40B4-BE49-F238E27FC236}">
                  <a16:creationId xmlns:a16="http://schemas.microsoft.com/office/drawing/2014/main" id="{8C24A915-8930-4F05-B5ED-BB580F8C4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126207"/>
              <a:ext cx="5329237" cy="4391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F3729EBA-A0CD-44BD-A6BE-B7884BC5BA5B}"/>
              </a:ext>
            </a:extLst>
          </p:cNvPr>
          <p:cNvSpPr>
            <a:spLocks noChangeArrowheads="1"/>
          </p:cNvSpPr>
          <p:nvPr/>
        </p:nvSpPr>
        <p:spPr bwMode="auto">
          <a:xfrm>
            <a:off x="839416" y="4077072"/>
            <a:ext cx="5855272" cy="1938992"/>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Selon cette même enquête, les causes du travail des enfants dans notre pays sont nombreuses, entre autre, la</a:t>
            </a:r>
            <a:r>
              <a:rPr lang="fr-FR" sz="2000" b="1" dirty="0"/>
              <a:t> pauvreté des ménages</a:t>
            </a:r>
            <a:r>
              <a:rPr lang="fr-FR" sz="2000" dirty="0"/>
              <a:t>, les </a:t>
            </a:r>
            <a:r>
              <a:rPr lang="fr-FR" sz="2000" b="1" dirty="0"/>
              <a:t>flux migratoires aux fins économiques </a:t>
            </a:r>
            <a:r>
              <a:rPr lang="fr-FR" sz="2000" dirty="0"/>
              <a:t>et la </a:t>
            </a:r>
            <a:r>
              <a:rPr lang="fr-FR" sz="2000" b="1" dirty="0"/>
              <a:t>traite des enfants</a:t>
            </a:r>
            <a:r>
              <a:rPr lang="fr-FR" sz="2000" dirty="0"/>
              <a:t> dans la sous-région Ouest Africaine.</a:t>
            </a:r>
            <a:endParaRPr lang="fr-FR" sz="2000" b="1" dirty="0"/>
          </a:p>
        </p:txBody>
      </p:sp>
      <p:sp>
        <p:nvSpPr>
          <p:cNvPr id="9" name="Rectangle à coins arrondis 8">
            <a:extLst>
              <a:ext uri="{FF2B5EF4-FFF2-40B4-BE49-F238E27FC236}">
                <a16:creationId xmlns:a16="http://schemas.microsoft.com/office/drawing/2014/main" id="{C0C57512-C69F-438C-A694-2899F13BB33B}"/>
              </a:ext>
            </a:extLst>
          </p:cNvPr>
          <p:cNvSpPr>
            <a:spLocks noChangeArrowheads="1"/>
          </p:cNvSpPr>
          <p:nvPr/>
        </p:nvSpPr>
        <p:spPr bwMode="auto">
          <a:xfrm>
            <a:off x="1343472" y="2564904"/>
            <a:ext cx="4680520" cy="442674"/>
          </a:xfrm>
          <a:prstGeom prst="roundRect">
            <a:avLst/>
          </a:prstGeom>
          <a:solidFill>
            <a:srgbClr val="EEDCEE"/>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latin typeface="+mj-lt"/>
                <a:cs typeface="Times New Roman" panose="02020603050405020304" pitchFamily="18" charset="0"/>
              </a:rPr>
              <a:t>49,1%</a:t>
            </a:r>
            <a:r>
              <a:rPr lang="fr-FR" sz="2000" dirty="0">
                <a:latin typeface="+mj-lt"/>
                <a:cs typeface="Times New Roman" panose="02020603050405020304" pitchFamily="18" charset="0"/>
              </a:rPr>
              <a:t> travaillent dans l’agriculture </a:t>
            </a:r>
            <a:endParaRPr lang="fr-FR" sz="2000" b="1" dirty="0">
              <a:solidFill>
                <a:srgbClr val="C00000"/>
              </a:solidFill>
              <a:latin typeface="+mj-lt"/>
              <a:cs typeface="Times New Roman" panose="02020603050405020304" pitchFamily="18" charset="0"/>
            </a:endParaRPr>
          </a:p>
        </p:txBody>
      </p:sp>
      <p:sp>
        <p:nvSpPr>
          <p:cNvPr id="10" name="Rectangle à coins arrondis 9">
            <a:extLst>
              <a:ext uri="{FF2B5EF4-FFF2-40B4-BE49-F238E27FC236}">
                <a16:creationId xmlns:a16="http://schemas.microsoft.com/office/drawing/2014/main" id="{0595070C-67AD-4623-B8BB-2AF08A21F285}"/>
              </a:ext>
            </a:extLst>
          </p:cNvPr>
          <p:cNvSpPr>
            <a:spLocks noChangeArrowheads="1"/>
          </p:cNvSpPr>
          <p:nvPr/>
        </p:nvSpPr>
        <p:spPr bwMode="auto">
          <a:xfrm>
            <a:off x="1343472" y="3068960"/>
            <a:ext cx="4680520" cy="442674"/>
          </a:xfrm>
          <a:prstGeom prst="roundRect">
            <a:avLst/>
          </a:prstGeom>
          <a:solidFill>
            <a:srgbClr val="EEDCEE"/>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latin typeface="+mj-lt"/>
                <a:cs typeface="Times New Roman" panose="02020603050405020304" pitchFamily="18" charset="0"/>
              </a:rPr>
              <a:t>38,5%</a:t>
            </a:r>
            <a:r>
              <a:rPr lang="fr-FR" sz="2000" dirty="0">
                <a:latin typeface="+mj-lt"/>
                <a:cs typeface="Times New Roman" panose="02020603050405020304" pitchFamily="18" charset="0"/>
              </a:rPr>
              <a:t> dans le secteur des services</a:t>
            </a:r>
            <a:endParaRPr lang="fr-FR" sz="2000" b="1" dirty="0">
              <a:solidFill>
                <a:srgbClr val="C00000"/>
              </a:solidFill>
              <a:latin typeface="+mj-lt"/>
              <a:cs typeface="Times New Roman" panose="02020603050405020304" pitchFamily="18" charset="0"/>
            </a:endParaRPr>
          </a:p>
        </p:txBody>
      </p:sp>
      <p:sp>
        <p:nvSpPr>
          <p:cNvPr id="11" name="Rectangle à coins arrondis 10">
            <a:extLst>
              <a:ext uri="{FF2B5EF4-FFF2-40B4-BE49-F238E27FC236}">
                <a16:creationId xmlns:a16="http://schemas.microsoft.com/office/drawing/2014/main" id="{568B20EB-764E-4537-9816-281B1CC22169}"/>
              </a:ext>
            </a:extLst>
          </p:cNvPr>
          <p:cNvSpPr>
            <a:spLocks noChangeArrowheads="1"/>
          </p:cNvSpPr>
          <p:nvPr/>
        </p:nvSpPr>
        <p:spPr bwMode="auto">
          <a:xfrm>
            <a:off x="1343472" y="3573016"/>
            <a:ext cx="4680520" cy="442674"/>
          </a:xfrm>
          <a:prstGeom prst="roundRect">
            <a:avLst/>
          </a:prstGeom>
          <a:solidFill>
            <a:srgbClr val="EEDCEE"/>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Char char="■"/>
              <a:defRPr/>
            </a:pPr>
            <a:r>
              <a:rPr lang="fr-FR" sz="2000" b="1" dirty="0">
                <a:latin typeface="+mj-lt"/>
                <a:cs typeface="Times New Roman" panose="02020603050405020304" pitchFamily="18" charset="0"/>
              </a:rPr>
              <a:t>12,4%</a:t>
            </a:r>
            <a:r>
              <a:rPr lang="fr-FR" sz="2000" dirty="0">
                <a:latin typeface="+mj-lt"/>
                <a:cs typeface="Times New Roman" panose="02020603050405020304" pitchFamily="18" charset="0"/>
              </a:rPr>
              <a:t> dans l’Industrie </a:t>
            </a:r>
            <a:endParaRPr lang="fr-FR" sz="2000" b="1" dirty="0">
              <a:solidFill>
                <a:srgbClr val="C00000"/>
              </a:solidFill>
              <a:latin typeface="+mj-lt"/>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42D5B7D9-E76A-47A3-BA4B-78D9BB65E477}"/>
              </a:ext>
            </a:extLst>
          </p:cNvPr>
          <p:cNvSpPr>
            <a:spLocks noChangeArrowheads="1"/>
          </p:cNvSpPr>
          <p:nvPr/>
        </p:nvSpPr>
        <p:spPr bwMode="auto">
          <a:xfrm>
            <a:off x="742543" y="3933056"/>
            <a:ext cx="6696744" cy="1938992"/>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Face à cette réalité, l’engagement de la Côte d’Ivoire pour éradiquer le fléau connait depuis 2011, un dynamisme et un élan sans égal, grâce à la volonté politique du Président de la République, </a:t>
            </a:r>
            <a:br>
              <a:rPr lang="fr-FR" sz="2000" dirty="0"/>
            </a:br>
            <a:r>
              <a:rPr lang="fr-FR" sz="2000" b="1" dirty="0"/>
              <a:t>SEM Alassane OUATTARA</a:t>
            </a:r>
            <a:r>
              <a:rPr lang="fr-FR" sz="2000" dirty="0"/>
              <a:t>, qui a fait de l’élimination du travail des enfants, </a:t>
            </a:r>
            <a:r>
              <a:rPr lang="fr-FR" sz="2000" b="1" dirty="0"/>
              <a:t>une priorité nationale</a:t>
            </a:r>
            <a:r>
              <a:rPr lang="fr-FR" sz="2000" dirty="0"/>
              <a:t>.</a:t>
            </a:r>
            <a:endParaRPr lang="fr-FR" altLang="fr-FR" sz="2000" dirty="0">
              <a:latin typeface="Yu Gothic UI" panose="020B0500000000000000" pitchFamily="34" charset="-128"/>
              <a:ea typeface="Yu Gothic UI" panose="020B0500000000000000" pitchFamily="34" charset="-128"/>
              <a:cs typeface="Times New Roman" panose="02020603050405020304" pitchFamily="18" charset="0"/>
            </a:endParaRPr>
          </a:p>
        </p:txBody>
      </p:sp>
      <p:pic>
        <p:nvPicPr>
          <p:cNvPr id="14341" name="Picture 7">
            <a:extLst>
              <a:ext uri="{FF2B5EF4-FFF2-40B4-BE49-F238E27FC236}">
                <a16:creationId xmlns:a16="http://schemas.microsoft.com/office/drawing/2014/main" id="{EF85426F-64C3-4E08-9FBF-F54A67915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908050"/>
            <a:ext cx="3481388"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1">
            <a:extLst>
              <a:ext uri="{FF2B5EF4-FFF2-40B4-BE49-F238E27FC236}">
                <a16:creationId xmlns:a16="http://schemas.microsoft.com/office/drawing/2014/main" id="{31F63AF4-4067-43A6-AB39-D7A09A2DFD95}"/>
              </a:ext>
            </a:extLst>
          </p:cNvPr>
          <p:cNvSpPr>
            <a:spLocks noChangeArrowheads="1"/>
          </p:cNvSpPr>
          <p:nvPr/>
        </p:nvSpPr>
        <p:spPr bwMode="auto">
          <a:xfrm>
            <a:off x="742543" y="953070"/>
            <a:ext cx="6696744" cy="2246769"/>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Tous les secteurs d’activités économiques sont concernés par cette lutte. Mais </a:t>
            </a:r>
            <a:r>
              <a:rPr lang="fr-FR" sz="2000" b="1" dirty="0"/>
              <a:t>un accent particulier </a:t>
            </a:r>
            <a:r>
              <a:rPr lang="fr-FR" sz="2000" dirty="0"/>
              <a:t>est mis sur le </a:t>
            </a:r>
            <a:r>
              <a:rPr lang="fr-FR" sz="2000" b="1" dirty="0"/>
              <a:t>secteur du cacao </a:t>
            </a:r>
            <a:r>
              <a:rPr lang="fr-FR" sz="2000" dirty="0"/>
              <a:t>en raison des </a:t>
            </a:r>
            <a:r>
              <a:rPr lang="fr-FR" sz="2000" b="1" dirty="0"/>
              <a:t>menaces d’embargo et de boycott </a:t>
            </a:r>
            <a:r>
              <a:rPr lang="fr-FR" sz="2000" dirty="0"/>
              <a:t>de cette matière première depuis 2010, par les pays consommateurs, et les risques sérieux que cette situation représente pour la </a:t>
            </a:r>
            <a:r>
              <a:rPr lang="fr-FR" sz="2000" b="1" dirty="0"/>
              <a:t>durabilité de notre économie cacaoyère</a:t>
            </a:r>
            <a:r>
              <a:rPr lang="fr-FR" sz="2000" dirty="0"/>
              <a:t>.  </a:t>
            </a:r>
          </a:p>
        </p:txBody>
      </p:sp>
      <p:sp>
        <p:nvSpPr>
          <p:cNvPr id="14345" name="Espace réservé du numéro de diapositive 1">
            <a:extLst>
              <a:ext uri="{FF2B5EF4-FFF2-40B4-BE49-F238E27FC236}">
                <a16:creationId xmlns:a16="http://schemas.microsoft.com/office/drawing/2014/main" id="{E574575D-F05F-490E-BF56-7A8D409FE2E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F98AE40-A835-4818-BC30-A3BDC17A7463}" type="slidenum">
              <a:rPr lang="fr-FR" altLang="fr-FR" sz="1400" smtClean="0"/>
              <a:pPr>
                <a:spcBef>
                  <a:spcPct val="0"/>
                </a:spcBef>
                <a:buFontTx/>
                <a:buNone/>
              </a:pPr>
              <a:t>6</a:t>
            </a:fld>
            <a:endParaRPr lang="fr-FR" altLang="fr-F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AACAF1C5-8473-4A51-B3CD-A6AA53D7320A}"/>
              </a:ext>
            </a:extLst>
          </p:cNvPr>
          <p:cNvSpPr>
            <a:spLocks noChangeArrowheads="1"/>
          </p:cNvSpPr>
          <p:nvPr/>
        </p:nvSpPr>
        <p:spPr bwMode="auto">
          <a:xfrm>
            <a:off x="1631504" y="1142853"/>
            <a:ext cx="8643121" cy="1015663"/>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Cette volonté politique du Président de la République, s’est traduite par la création en 2011 par décret, de </a:t>
            </a:r>
            <a:r>
              <a:rPr lang="fr-FR" sz="2000" b="1" dirty="0"/>
              <a:t>deux comités nationaux </a:t>
            </a:r>
            <a:r>
              <a:rPr lang="fr-FR" sz="2000" dirty="0"/>
              <a:t>chargés de lutter contre ce fléau.</a:t>
            </a:r>
          </a:p>
        </p:txBody>
      </p:sp>
      <p:sp>
        <p:nvSpPr>
          <p:cNvPr id="16389" name="Espace réservé du numéro de diapositive 1">
            <a:extLst>
              <a:ext uri="{FF2B5EF4-FFF2-40B4-BE49-F238E27FC236}">
                <a16:creationId xmlns:a16="http://schemas.microsoft.com/office/drawing/2014/main" id="{0BCF7D1B-B879-48A4-879D-B8AB1D400B3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9087A5-03A3-492B-8F31-E1B0A6AF1C94}" type="slidenum">
              <a:rPr lang="fr-FR" altLang="fr-FR" sz="1400" smtClean="0"/>
              <a:pPr>
                <a:spcBef>
                  <a:spcPct val="0"/>
                </a:spcBef>
                <a:buFontTx/>
                <a:buNone/>
              </a:pPr>
              <a:t>7</a:t>
            </a:fld>
            <a:endParaRPr lang="fr-FR" altLang="fr-FR" sz="1400"/>
          </a:p>
        </p:txBody>
      </p:sp>
      <p:sp>
        <p:nvSpPr>
          <p:cNvPr id="6" name="Rectangle 11">
            <a:extLst>
              <a:ext uri="{FF2B5EF4-FFF2-40B4-BE49-F238E27FC236}">
                <a16:creationId xmlns:a16="http://schemas.microsoft.com/office/drawing/2014/main" id="{7280D57B-8D88-4C6B-88DA-D91B77A0D719}"/>
              </a:ext>
            </a:extLst>
          </p:cNvPr>
          <p:cNvSpPr>
            <a:spLocks noChangeArrowheads="1"/>
          </p:cNvSpPr>
          <p:nvPr/>
        </p:nvSpPr>
        <p:spPr bwMode="auto">
          <a:xfrm>
            <a:off x="1624002" y="2852936"/>
            <a:ext cx="8650623" cy="2246769"/>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2000" dirty="0"/>
              <a:t>Il s’agit d’une part, du </a:t>
            </a:r>
            <a:r>
              <a:rPr lang="fr-FR" sz="2000" b="1" dirty="0"/>
              <a:t>Comité Interministériel de lutte contre la traite, l’exploitation et le travail des enfants (CIM), </a:t>
            </a:r>
            <a:r>
              <a:rPr lang="fr-FR" sz="2000" dirty="0"/>
              <a:t>présidé par le Ministre en charge du Travail. Ce Comité comprend </a:t>
            </a:r>
            <a:r>
              <a:rPr lang="fr-FR" sz="2000" b="1" dirty="0"/>
              <a:t>12 Ministères techniques</a:t>
            </a:r>
            <a:r>
              <a:rPr lang="fr-FR" sz="2000" dirty="0"/>
              <a:t>, entre autre, Le Ministère de la Femme, de la Famille et de l’Enfant, qui en assure la vice-présidence, le Ministère de l’Education Nationale, le Ministère de l’Intérieure et de la Sécurité, le Ministère de la Justice et des Droits de l’Homme, le Ministère de l’Artisanat, etc..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7047CC87-86E8-40AD-9A09-23721A9D83AE}"/>
              </a:ext>
            </a:extLst>
          </p:cNvPr>
          <p:cNvSpPr>
            <a:spLocks noChangeArrowheads="1"/>
          </p:cNvSpPr>
          <p:nvPr/>
        </p:nvSpPr>
        <p:spPr bwMode="auto">
          <a:xfrm>
            <a:off x="5303912" y="732760"/>
            <a:ext cx="6336704" cy="3416320"/>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1800" dirty="0"/>
              <a:t>Il s’agit d’autre part, du </a:t>
            </a:r>
            <a:r>
              <a:rPr lang="fr-FR" sz="1800" b="1" dirty="0"/>
              <a:t>Comité National de Surveillance (CNS)</a:t>
            </a:r>
            <a:r>
              <a:rPr lang="fr-FR" sz="1800" dirty="0"/>
              <a:t>, présidé par la Première Dame de Côte d’Ivoire, </a:t>
            </a:r>
            <a:r>
              <a:rPr lang="fr-FR" sz="1800" b="1" dirty="0"/>
              <a:t>Madame Dominique OUATTARA</a:t>
            </a:r>
            <a:r>
              <a:rPr lang="fr-FR" sz="1800" dirty="0"/>
              <a:t>, Présidente de la Fondation </a:t>
            </a:r>
            <a:r>
              <a:rPr lang="fr-FR" sz="1800" dirty="0" err="1"/>
              <a:t>Children</a:t>
            </a:r>
            <a:r>
              <a:rPr lang="fr-FR" sz="1800" dirty="0"/>
              <a:t> of </a:t>
            </a:r>
            <a:r>
              <a:rPr lang="fr-FR" sz="1800" dirty="0" err="1"/>
              <a:t>Africa</a:t>
            </a:r>
            <a:r>
              <a:rPr lang="fr-FR" sz="1800" dirty="0"/>
              <a:t>, en raison de son attachement au bien-être des enfants. </a:t>
            </a:r>
          </a:p>
          <a:p>
            <a:pPr>
              <a:spcBef>
                <a:spcPct val="0"/>
              </a:spcBef>
              <a:buFont typeface="Wingdings" panose="05000000000000000000" pitchFamily="2" charset="2"/>
              <a:buChar char="q"/>
              <a:defRPr/>
            </a:pPr>
            <a:endParaRPr lang="fr-FR" sz="1800" dirty="0"/>
          </a:p>
          <a:p>
            <a:pPr>
              <a:spcBef>
                <a:spcPct val="0"/>
              </a:spcBef>
              <a:buFont typeface="Wingdings" panose="05000000000000000000" pitchFamily="2" charset="2"/>
              <a:buChar char="q"/>
              <a:defRPr/>
            </a:pPr>
            <a:r>
              <a:rPr lang="fr-FR" sz="1800" dirty="0"/>
              <a:t>Le CNS comprend 12 structures partenaires dont des ONG nationales et internationales, l’Industrie du cacao et du chocolat, des organisations d’employeurs et de travailleurs, des coopératives de producteurs de cacao et des Organisations du système des Nations Unies telles que l’UNICEF et le BIT.</a:t>
            </a:r>
          </a:p>
        </p:txBody>
      </p:sp>
      <p:sp>
        <p:nvSpPr>
          <p:cNvPr id="18437" name="Espace réservé du numéro de diapositive 1">
            <a:extLst>
              <a:ext uri="{FF2B5EF4-FFF2-40B4-BE49-F238E27FC236}">
                <a16:creationId xmlns:a16="http://schemas.microsoft.com/office/drawing/2014/main" id="{4FC0CDBD-9D7C-4D5B-A2E3-287C4C2AF4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1F6399E-BEA1-4744-A76B-B2F8C115EA8F}" type="slidenum">
              <a:rPr lang="fr-FR" altLang="fr-FR" sz="1400" smtClean="0"/>
              <a:pPr>
                <a:spcBef>
                  <a:spcPct val="0"/>
                </a:spcBef>
                <a:buFontTx/>
                <a:buNone/>
              </a:pPr>
              <a:t>8</a:t>
            </a:fld>
            <a:endParaRPr lang="fr-FR" altLang="fr-FR" sz="1400"/>
          </a:p>
        </p:txBody>
      </p:sp>
      <p:pic>
        <p:nvPicPr>
          <p:cNvPr id="18438" name="Image 6">
            <a:extLst>
              <a:ext uri="{FF2B5EF4-FFF2-40B4-BE49-F238E27FC236}">
                <a16:creationId xmlns:a16="http://schemas.microsoft.com/office/drawing/2014/main" id="{18BC24FE-4FC0-4017-86D3-6C8AFB9272DB}"/>
              </a:ext>
            </a:extLst>
          </p:cNvPr>
          <p:cNvPicPr>
            <a:picLocks noChangeAspect="1"/>
          </p:cNvPicPr>
          <p:nvPr/>
        </p:nvPicPr>
        <p:blipFill>
          <a:blip r:embed="rId3">
            <a:extLst>
              <a:ext uri="{28A0092B-C50C-407E-A947-70E740481C1C}">
                <a14:useLocalDpi xmlns:a14="http://schemas.microsoft.com/office/drawing/2010/main" val="0"/>
              </a:ext>
            </a:extLst>
          </a:blip>
          <a:srcRect l="15633" t="6792" r="5182"/>
          <a:stretch>
            <a:fillRect/>
          </a:stretch>
        </p:blipFill>
        <p:spPr bwMode="auto">
          <a:xfrm>
            <a:off x="695325" y="1341438"/>
            <a:ext cx="45021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a:extLst>
              <a:ext uri="{FF2B5EF4-FFF2-40B4-BE49-F238E27FC236}">
                <a16:creationId xmlns:a16="http://schemas.microsoft.com/office/drawing/2014/main" id="{9B70F047-653A-4B57-943A-301F32198260}"/>
              </a:ext>
            </a:extLst>
          </p:cNvPr>
          <p:cNvSpPr>
            <a:spLocks noChangeArrowheads="1"/>
          </p:cNvSpPr>
          <p:nvPr/>
        </p:nvSpPr>
        <p:spPr bwMode="auto">
          <a:xfrm>
            <a:off x="5303912" y="4266962"/>
            <a:ext cx="6327660" cy="1754326"/>
          </a:xfrm>
          <a:prstGeom prst="rect">
            <a:avLst/>
          </a:prstGeom>
          <a:solidFill>
            <a:schemeClr val="accent5"/>
          </a:solidFill>
          <a:ln>
            <a:noFill/>
            <a:headEnd/>
            <a:tailEn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q"/>
              <a:defRPr/>
            </a:pPr>
            <a:r>
              <a:rPr lang="fr-FR" sz="1800" dirty="0"/>
              <a:t>Ces deux Comités, en collaboration avec les acteurs impliqués dans la lutte contre le travail des enfants, ont élaboré et mis en œuvre </a:t>
            </a:r>
            <a:r>
              <a:rPr lang="fr-FR" sz="1800" b="1" dirty="0"/>
              <a:t>deux Plans d’Action Nationaux</a:t>
            </a:r>
            <a:r>
              <a:rPr lang="fr-FR" sz="1800" dirty="0"/>
              <a:t>: Le Premier de </a:t>
            </a:r>
            <a:r>
              <a:rPr lang="fr-FR" sz="1800" b="1" dirty="0"/>
              <a:t>2012 à 2014</a:t>
            </a:r>
            <a:r>
              <a:rPr lang="fr-FR" sz="1800" dirty="0"/>
              <a:t>, et le second, de </a:t>
            </a:r>
            <a:r>
              <a:rPr lang="fr-FR" sz="1800" b="1" dirty="0"/>
              <a:t>2015 à 2017</a:t>
            </a:r>
            <a:r>
              <a:rPr lang="fr-FR" sz="1800" dirty="0"/>
              <a:t>, sous le leadership et la conduite de la Première Dame, </a:t>
            </a:r>
            <a:r>
              <a:rPr lang="fr-FR" sz="1800" b="1" dirty="0"/>
              <a:t>Présidente du CNS</a:t>
            </a:r>
            <a:r>
              <a:rPr lang="fr-FR" sz="1800" dirty="0"/>
              <a:t>.</a:t>
            </a:r>
            <a:endParaRPr lang="fr-FR" altLang="fr-FR" sz="1800" dirty="0">
              <a:latin typeface="Yu Gothic UI" panose="020B0500000000000000" pitchFamily="34" charset="-128"/>
              <a:ea typeface="Yu Gothic UI" panose="020B0500000000000000" pitchFamily="34" charset="-128"/>
              <a:cs typeface="Times New Roman" panose="02020603050405020304" pitchFamily="18" charset="0"/>
            </a:endParaRPr>
          </a:p>
        </p:txBody>
      </p:sp>
      <p:sp>
        <p:nvSpPr>
          <p:cNvPr id="18442" name="ZoneTexte 1">
            <a:extLst>
              <a:ext uri="{FF2B5EF4-FFF2-40B4-BE49-F238E27FC236}">
                <a16:creationId xmlns:a16="http://schemas.microsoft.com/office/drawing/2014/main" id="{D6364932-43DE-4C0B-94E0-46CBEA0E310C}"/>
              </a:ext>
            </a:extLst>
          </p:cNvPr>
          <p:cNvSpPr txBox="1">
            <a:spLocks noChangeArrowheads="1"/>
          </p:cNvSpPr>
          <p:nvPr/>
        </p:nvSpPr>
        <p:spPr bwMode="auto">
          <a:xfrm>
            <a:off x="695325" y="4868863"/>
            <a:ext cx="409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FR" altLang="fr-FR" sz="1800" b="1"/>
              <a:t>Madame Dominique OUATTARA, Première Dame, Présidente du CNS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0482" name="Espace réservé du numéro de diapositive 1">
            <a:extLst>
              <a:ext uri="{FF2B5EF4-FFF2-40B4-BE49-F238E27FC236}">
                <a16:creationId xmlns:a16="http://schemas.microsoft.com/office/drawing/2014/main" id="{650D5F7D-6132-4BAB-B460-0BF54CF5C6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74C8917-A3BE-4A12-9BD2-390C0E791DF3}" type="slidenum">
              <a:rPr lang="fr-FR" altLang="fr-FR" sz="1400" smtClean="0"/>
              <a:pPr>
                <a:spcBef>
                  <a:spcPct val="0"/>
                </a:spcBef>
                <a:buFontTx/>
                <a:buNone/>
              </a:pPr>
              <a:t>9</a:t>
            </a:fld>
            <a:endParaRPr lang="fr-FR" altLang="fr-FR" sz="1400"/>
          </a:p>
        </p:txBody>
      </p:sp>
      <p:sp>
        <p:nvSpPr>
          <p:cNvPr id="7" name="ZoneTexte 6">
            <a:extLst>
              <a:ext uri="{FF2B5EF4-FFF2-40B4-BE49-F238E27FC236}">
                <a16:creationId xmlns:a16="http://schemas.microsoft.com/office/drawing/2014/main" id="{F645A02A-F6B3-4C82-9325-548B31AC5493}"/>
              </a:ext>
            </a:extLst>
          </p:cNvPr>
          <p:cNvSpPr txBox="1"/>
          <p:nvPr/>
        </p:nvSpPr>
        <p:spPr>
          <a:xfrm>
            <a:off x="1991544" y="1988840"/>
            <a:ext cx="6624736" cy="2123658"/>
          </a:xfrm>
          <a:prstGeom prst="rect">
            <a:avLst/>
          </a:prstGeom>
          <a:solidFill>
            <a:schemeClr val="bg1"/>
          </a:solidFill>
        </p:spPr>
        <p:txBody>
          <a:bodyPr>
            <a:spAutoFit/>
          </a:bodyPr>
          <a:lstStyle/>
          <a:p>
            <a:pPr>
              <a:defRPr/>
            </a:pPr>
            <a:r>
              <a:rPr lang="fr-FR" sz="4400" b="1" dirty="0">
                <a:solidFill>
                  <a:schemeClr val="accent2">
                    <a:lumMod val="50000"/>
                  </a:schemeClr>
                </a:solidFill>
                <a:effectLst>
                  <a:reflection blurRad="6350" stA="55000" endA="300" endPos="45500" dir="5400000" sy="-100000" algn="bl" rotWithShape="0"/>
                </a:effectLst>
                <a:latin typeface="+mj-lt"/>
                <a:cs typeface="Consolas" panose="020B0609020204030204" pitchFamily="49" charset="0"/>
              </a:rPr>
              <a:t>Quels sont les principaux résultats obtenus de 2015 à 2017 </a:t>
            </a:r>
          </a:p>
        </p:txBody>
      </p:sp>
      <p:pic>
        <p:nvPicPr>
          <p:cNvPr id="20484" name="Image 1">
            <a:extLst>
              <a:ext uri="{FF2B5EF4-FFF2-40B4-BE49-F238E27FC236}">
                <a16:creationId xmlns:a16="http://schemas.microsoft.com/office/drawing/2014/main" id="{4296BFAC-FF1C-4F95-B552-889FA9C0CCC6}"/>
              </a:ext>
            </a:extLst>
          </p:cNvPr>
          <p:cNvPicPr>
            <a:picLocks noChangeAspect="1"/>
          </p:cNvPicPr>
          <p:nvPr/>
        </p:nvPicPr>
        <p:blipFill>
          <a:blip r:embed="rId3">
            <a:extLst>
              <a:ext uri="{28A0092B-C50C-407E-A947-70E740481C1C}">
                <a14:useLocalDpi xmlns:a14="http://schemas.microsoft.com/office/drawing/2010/main" val="0"/>
              </a:ext>
            </a:extLst>
          </a:blip>
          <a:srcRect l="20905" t="5962" r="16380" b="6618"/>
          <a:stretch>
            <a:fillRect/>
          </a:stretch>
        </p:blipFill>
        <p:spPr bwMode="auto">
          <a:xfrm>
            <a:off x="8399463" y="2276475"/>
            <a:ext cx="13668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46653</TotalTime>
  <Words>3519</Words>
  <Application>Microsoft Office PowerPoint</Application>
  <PresentationFormat>Grand écran</PresentationFormat>
  <Paragraphs>341</Paragraphs>
  <Slides>37</Slides>
  <Notes>36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 Unicode MS</vt:lpstr>
      <vt:lpstr>Yu Gothic UI</vt:lpstr>
      <vt:lpstr>Arial</vt:lpstr>
      <vt:lpstr>Brush Script MT</vt:lpstr>
      <vt:lpstr>Calibri</vt:lpstr>
      <vt:lpstr>Cambria</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GNALY</dc:creator>
  <cp:lastModifiedBy>Cinthia Raphaelle Aka</cp:lastModifiedBy>
  <cp:revision>1828</cp:revision>
  <cp:lastPrinted>2019-06-25T12:31:39Z</cp:lastPrinted>
  <dcterms:created xsi:type="dcterms:W3CDTF">2012-06-03T18:40:03Z</dcterms:created>
  <dcterms:modified xsi:type="dcterms:W3CDTF">2019-06-26T13:37:23Z</dcterms:modified>
</cp:coreProperties>
</file>